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680" r:id="rId3"/>
  </p:sldMasterIdLst>
  <p:notesMasterIdLst>
    <p:notesMasterId r:id="rId27"/>
  </p:notesMasterIdLst>
  <p:handoutMasterIdLst>
    <p:handoutMasterId r:id="rId28"/>
  </p:handoutMasterIdLst>
  <p:sldIdLst>
    <p:sldId id="295" r:id="rId4"/>
    <p:sldId id="309" r:id="rId5"/>
    <p:sldId id="312" r:id="rId6"/>
    <p:sldId id="313" r:id="rId7"/>
    <p:sldId id="311" r:id="rId8"/>
    <p:sldId id="267" r:id="rId9"/>
    <p:sldId id="268" r:id="rId10"/>
    <p:sldId id="361" r:id="rId11"/>
    <p:sldId id="362" r:id="rId12"/>
    <p:sldId id="363" r:id="rId13"/>
    <p:sldId id="364" r:id="rId14"/>
    <p:sldId id="365" r:id="rId15"/>
    <p:sldId id="325" r:id="rId16"/>
    <p:sldId id="276" r:id="rId17"/>
    <p:sldId id="326" r:id="rId18"/>
    <p:sldId id="344" r:id="rId19"/>
    <p:sldId id="347" r:id="rId20"/>
    <p:sldId id="367" r:id="rId21"/>
    <p:sldId id="368" r:id="rId22"/>
    <p:sldId id="317" r:id="rId23"/>
    <p:sldId id="315" r:id="rId24"/>
    <p:sldId id="396"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3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062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80" autoAdjust="0"/>
  </p:normalViewPr>
  <p:slideViewPr>
    <p:cSldViewPr snapToGrid="0">
      <p:cViewPr varScale="1">
        <p:scale>
          <a:sx n="68" d="100"/>
          <a:sy n="68" d="100"/>
        </p:scale>
        <p:origin x="600" y="72"/>
      </p:cViewPr>
      <p:guideLst>
        <p:guide orient="horz" pos="1933"/>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216"/>
    </p:cViewPr>
  </p:sorterViewPr>
  <p:notesViewPr>
    <p:cSldViewPr snapToGrid="0" showGuides="1">
      <p:cViewPr varScale="1">
        <p:scale>
          <a:sx n="53" d="100"/>
          <a:sy n="53" d="100"/>
        </p:scale>
        <p:origin x="284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A1E428-C2F8-724B-BC37-24035A282849}" type="doc">
      <dgm:prSet loTypeId="urn:microsoft.com/office/officeart/2005/8/layout/chevron1" loCatId="" qsTypeId="urn:microsoft.com/office/officeart/2005/8/quickstyle/simple4" qsCatId="simple" csTypeId="urn:microsoft.com/office/officeart/2005/8/colors/accent1_2" csCatId="accent1" phldr="1"/>
      <dgm:spPr/>
    </dgm:pt>
    <dgm:pt modelId="{E0CFEC47-1706-8841-8C74-BDBF1224EB21}">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400" b="1" dirty="0">
              <a:solidFill>
                <a:srgbClr val="002060"/>
              </a:solidFill>
              <a:latin typeface="Proxima Nova Regular"/>
              <a:cs typeface="Proxima Nova Regular"/>
            </a:rPr>
            <a:t>Strategy for </a:t>
          </a:r>
          <a:r>
            <a:rPr lang="en-US" sz="1400" b="1" dirty="0" err="1">
              <a:solidFill>
                <a:srgbClr val="002060"/>
              </a:solidFill>
              <a:latin typeface="Proxima Nova Regular"/>
              <a:cs typeface="Proxima Nova Regular"/>
            </a:rPr>
            <a:t>DevOps</a:t>
          </a:r>
          <a:endParaRPr lang="en-US" sz="1400" b="1" dirty="0">
            <a:solidFill>
              <a:srgbClr val="002060"/>
            </a:solidFill>
            <a:latin typeface="Proxima Nova Regular"/>
            <a:cs typeface="Proxima Nova Regular"/>
          </a:endParaRPr>
        </a:p>
      </dgm:t>
    </dgm:pt>
    <dgm:pt modelId="{C5BD022F-ECF7-AC4D-9749-A922105615B7}" type="parTrans" cxnId="{C285E88C-68CC-2142-BAEE-8036AE4636CD}">
      <dgm:prSet/>
      <dgm:spPr/>
      <dgm:t>
        <a:bodyPr/>
        <a:lstStyle/>
        <a:p>
          <a:endParaRPr lang="en-US" sz="1400">
            <a:latin typeface="Proxima Nova Regular"/>
            <a:cs typeface="Proxima Nova Regular"/>
          </a:endParaRPr>
        </a:p>
      </dgm:t>
    </dgm:pt>
    <dgm:pt modelId="{6A920B97-7A5F-DF4F-97B4-87900815D469}" type="sibTrans" cxnId="{C285E88C-68CC-2142-BAEE-8036AE4636CD}">
      <dgm:prSet/>
      <dgm:spPr/>
      <dgm:t>
        <a:bodyPr/>
        <a:lstStyle/>
        <a:p>
          <a:endParaRPr lang="en-US" sz="1400">
            <a:latin typeface="Proxima Nova Regular"/>
            <a:cs typeface="Proxima Nova Regular"/>
          </a:endParaRPr>
        </a:p>
      </dgm:t>
    </dgm:pt>
    <dgm:pt modelId="{EB04A500-3BC3-564D-BFCF-A1A474EFDEDD}">
      <dgm:prSet phldrT="[Text]" custT="1"/>
      <dgm:spPr>
        <a:solidFill>
          <a:schemeClr val="bg1">
            <a:lumMod val="50000"/>
          </a:schemeClr>
        </a:solidFill>
      </dgm:spPr>
      <dgm:t>
        <a:bodyPr/>
        <a:lstStyle/>
        <a:p>
          <a:r>
            <a:rPr lang="en-US" sz="1400" b="1" dirty="0" err="1">
              <a:solidFill>
                <a:schemeClr val="bg1"/>
              </a:solidFill>
              <a:latin typeface="Proxima Nova Regular"/>
              <a:cs typeface="Proxima Nova Regular"/>
            </a:rPr>
            <a:t>DevOps</a:t>
          </a:r>
          <a:r>
            <a:rPr lang="en-US" sz="1400" b="1" dirty="0">
              <a:solidFill>
                <a:schemeClr val="bg1"/>
              </a:solidFill>
              <a:latin typeface="Proxima Nova Regular"/>
              <a:cs typeface="Proxima Nova Regular"/>
            </a:rPr>
            <a:t> Design</a:t>
          </a:r>
        </a:p>
      </dgm:t>
    </dgm:pt>
    <dgm:pt modelId="{8B6893FB-6F69-6B40-BA10-42EEFB52BEED}" type="parTrans" cxnId="{74A49DA9-7D8B-3B49-BF25-C0E433B7D6BA}">
      <dgm:prSet/>
      <dgm:spPr/>
      <dgm:t>
        <a:bodyPr/>
        <a:lstStyle/>
        <a:p>
          <a:endParaRPr lang="en-US" sz="1400">
            <a:latin typeface="Proxima Nova Regular"/>
            <a:cs typeface="Proxima Nova Regular"/>
          </a:endParaRPr>
        </a:p>
      </dgm:t>
    </dgm:pt>
    <dgm:pt modelId="{41CDE0DD-360E-1440-B06A-039EEF8F6EF1}" type="sibTrans" cxnId="{74A49DA9-7D8B-3B49-BF25-C0E433B7D6BA}">
      <dgm:prSet/>
      <dgm:spPr/>
      <dgm:t>
        <a:bodyPr/>
        <a:lstStyle/>
        <a:p>
          <a:endParaRPr lang="en-US" sz="1400">
            <a:latin typeface="Proxima Nova Regular"/>
            <a:cs typeface="Proxima Nova Regular"/>
          </a:endParaRPr>
        </a:p>
      </dgm:t>
    </dgm:pt>
    <dgm:pt modelId="{8EDF109B-0463-7745-83A1-89C91CC791D0}">
      <dgm:prSet phldrT="[Text]" custT="1"/>
      <dgm:spPr>
        <a:solidFill>
          <a:schemeClr val="accent1">
            <a:lumMod val="40000"/>
            <a:lumOff val="60000"/>
          </a:schemeClr>
        </a:solidFill>
      </dgm:spPr>
      <dgm:t>
        <a:bodyPr/>
        <a:lstStyle/>
        <a:p>
          <a:r>
            <a:rPr lang="en-US" sz="1400" b="1" dirty="0">
              <a:solidFill>
                <a:schemeClr val="tx1"/>
              </a:solidFill>
              <a:latin typeface="Proxima Nova Regular"/>
              <a:cs typeface="Proxima Nova Regular"/>
            </a:rPr>
            <a:t>Establish </a:t>
          </a:r>
          <a:r>
            <a:rPr lang="en-US" sz="1400" b="1" dirty="0" err="1">
              <a:solidFill>
                <a:schemeClr val="tx1"/>
              </a:solidFill>
              <a:latin typeface="Proxima Nova Regular"/>
              <a:cs typeface="Proxima Nova Regular"/>
            </a:rPr>
            <a:t>DevOps</a:t>
          </a:r>
          <a:endParaRPr lang="en-US" sz="1400" b="1" dirty="0">
            <a:solidFill>
              <a:schemeClr val="tx1"/>
            </a:solidFill>
            <a:latin typeface="Proxima Nova Regular"/>
            <a:cs typeface="Proxima Nova Regular"/>
          </a:endParaRPr>
        </a:p>
      </dgm:t>
    </dgm:pt>
    <dgm:pt modelId="{ADF23BFC-C02B-3E4F-8DBA-08E17FCC0DA0}" type="parTrans" cxnId="{46C73E27-5EB8-C245-B979-69FE9314BD13}">
      <dgm:prSet/>
      <dgm:spPr/>
      <dgm:t>
        <a:bodyPr/>
        <a:lstStyle/>
        <a:p>
          <a:endParaRPr lang="en-US" sz="1400">
            <a:latin typeface="Proxima Nova Regular"/>
            <a:cs typeface="Proxima Nova Regular"/>
          </a:endParaRPr>
        </a:p>
      </dgm:t>
    </dgm:pt>
    <dgm:pt modelId="{AF707341-14C7-5143-896B-A6484AA1D0CD}" type="sibTrans" cxnId="{46C73E27-5EB8-C245-B979-69FE9314BD13}">
      <dgm:prSet/>
      <dgm:spPr/>
      <dgm:t>
        <a:bodyPr/>
        <a:lstStyle/>
        <a:p>
          <a:endParaRPr lang="en-US" sz="1400">
            <a:latin typeface="Proxima Nova Regular"/>
            <a:cs typeface="Proxima Nova Regular"/>
          </a:endParaRPr>
        </a:p>
      </dgm:t>
    </dgm:pt>
    <dgm:pt modelId="{4B7F7741-B379-294D-A3AB-C5FBF29DFF4A}">
      <dgm:prSet phldrT="[Text]" custT="1"/>
      <dgm:spPr>
        <a:solidFill>
          <a:schemeClr val="tx2">
            <a:lumMod val="65000"/>
          </a:schemeClr>
        </a:solidFill>
      </dgm:spPr>
      <dgm:t>
        <a:bodyPr/>
        <a:lstStyle/>
        <a:p>
          <a:r>
            <a:rPr lang="en-US" sz="1400" dirty="0">
              <a:latin typeface="Proxima Nova Regular"/>
              <a:cs typeface="Proxima Nova Regular"/>
            </a:rPr>
            <a:t>Ongoing Services</a:t>
          </a:r>
        </a:p>
      </dgm:t>
    </dgm:pt>
    <dgm:pt modelId="{9C033F44-781C-9841-856C-64F0F21130CD}" type="parTrans" cxnId="{809F1A63-ADD4-7B41-83A0-8EC7D9CB4699}">
      <dgm:prSet/>
      <dgm:spPr/>
      <dgm:t>
        <a:bodyPr/>
        <a:lstStyle/>
        <a:p>
          <a:endParaRPr lang="en-US" sz="1400">
            <a:latin typeface="Proxima Nova Regular"/>
            <a:cs typeface="Proxima Nova Regular"/>
          </a:endParaRPr>
        </a:p>
      </dgm:t>
    </dgm:pt>
    <dgm:pt modelId="{F0378BE1-0322-2B43-9585-8B3C80F7F807}" type="sibTrans" cxnId="{809F1A63-ADD4-7B41-83A0-8EC7D9CB4699}">
      <dgm:prSet/>
      <dgm:spPr/>
      <dgm:t>
        <a:bodyPr/>
        <a:lstStyle/>
        <a:p>
          <a:endParaRPr lang="en-US" sz="1400">
            <a:latin typeface="Proxima Nova Regular"/>
            <a:cs typeface="Proxima Nova Regular"/>
          </a:endParaRPr>
        </a:p>
      </dgm:t>
    </dgm:pt>
    <dgm:pt modelId="{8E3156FE-C04B-B64A-A137-172C96A98E92}">
      <dgm:prSet phldrT="[Text]" custT="1"/>
      <dgm:spPr>
        <a:solidFill>
          <a:srgbClr val="00B050"/>
        </a:solidFill>
      </dgm:spPr>
      <dgm:t>
        <a:bodyPr/>
        <a:lstStyle/>
        <a:p>
          <a:r>
            <a:rPr lang="en-US" sz="1400" dirty="0">
              <a:latin typeface="Proxima Nova Regular"/>
              <a:cs typeface="Proxima Nova Regular"/>
            </a:rPr>
            <a:t>Continual Improvement</a:t>
          </a:r>
        </a:p>
      </dgm:t>
    </dgm:pt>
    <dgm:pt modelId="{F9A0390B-C9E9-E448-9CB2-705A59D17C98}" type="parTrans" cxnId="{3125D2D4-A350-0445-A0D6-424BFA10D0D4}">
      <dgm:prSet/>
      <dgm:spPr/>
      <dgm:t>
        <a:bodyPr/>
        <a:lstStyle/>
        <a:p>
          <a:endParaRPr lang="en-US" sz="1400">
            <a:latin typeface="Proxima Nova Regular"/>
            <a:cs typeface="Proxima Nova Regular"/>
          </a:endParaRPr>
        </a:p>
      </dgm:t>
    </dgm:pt>
    <dgm:pt modelId="{CD40A466-051C-1D45-A189-AD2E24244336}" type="sibTrans" cxnId="{3125D2D4-A350-0445-A0D6-424BFA10D0D4}">
      <dgm:prSet/>
      <dgm:spPr/>
      <dgm:t>
        <a:bodyPr/>
        <a:lstStyle/>
        <a:p>
          <a:endParaRPr lang="en-US" sz="1400">
            <a:latin typeface="Proxima Nova Regular"/>
            <a:cs typeface="Proxima Nova Regular"/>
          </a:endParaRPr>
        </a:p>
      </dgm:t>
    </dgm:pt>
    <dgm:pt modelId="{DC178FB0-73C4-0643-862F-694C500C9373}" type="pres">
      <dgm:prSet presAssocID="{A2A1E428-C2F8-724B-BC37-24035A282849}" presName="Name0" presStyleCnt="0">
        <dgm:presLayoutVars>
          <dgm:dir/>
          <dgm:animLvl val="lvl"/>
          <dgm:resizeHandles val="exact"/>
        </dgm:presLayoutVars>
      </dgm:prSet>
      <dgm:spPr/>
    </dgm:pt>
    <dgm:pt modelId="{6652FC75-046C-8D4A-A2AC-1C71A3C3B0D9}" type="pres">
      <dgm:prSet presAssocID="{E0CFEC47-1706-8841-8C74-BDBF1224EB21}" presName="parTxOnly" presStyleLbl="node1" presStyleIdx="0" presStyleCnt="5">
        <dgm:presLayoutVars>
          <dgm:chMax val="0"/>
          <dgm:chPref val="0"/>
          <dgm:bulletEnabled val="1"/>
        </dgm:presLayoutVars>
      </dgm:prSet>
      <dgm:spPr/>
    </dgm:pt>
    <dgm:pt modelId="{677C9593-01AC-304E-B45E-0854C3C8B9E1}" type="pres">
      <dgm:prSet presAssocID="{6A920B97-7A5F-DF4F-97B4-87900815D469}" presName="parTxOnlySpace" presStyleCnt="0"/>
      <dgm:spPr/>
    </dgm:pt>
    <dgm:pt modelId="{227A659C-010F-8C4D-B83C-F819C6FD068F}" type="pres">
      <dgm:prSet presAssocID="{EB04A500-3BC3-564D-BFCF-A1A474EFDEDD}" presName="parTxOnly" presStyleLbl="node1" presStyleIdx="1" presStyleCnt="5">
        <dgm:presLayoutVars>
          <dgm:chMax val="0"/>
          <dgm:chPref val="0"/>
          <dgm:bulletEnabled val="1"/>
        </dgm:presLayoutVars>
      </dgm:prSet>
      <dgm:spPr/>
    </dgm:pt>
    <dgm:pt modelId="{A8A6EB01-9639-F741-B639-597A56339403}" type="pres">
      <dgm:prSet presAssocID="{41CDE0DD-360E-1440-B06A-039EEF8F6EF1}" presName="parTxOnlySpace" presStyleCnt="0"/>
      <dgm:spPr/>
    </dgm:pt>
    <dgm:pt modelId="{91E80796-0061-BF49-B919-DAD0349A7639}" type="pres">
      <dgm:prSet presAssocID="{8EDF109B-0463-7745-83A1-89C91CC791D0}" presName="parTxOnly" presStyleLbl="node1" presStyleIdx="2" presStyleCnt="5">
        <dgm:presLayoutVars>
          <dgm:chMax val="0"/>
          <dgm:chPref val="0"/>
          <dgm:bulletEnabled val="1"/>
        </dgm:presLayoutVars>
      </dgm:prSet>
      <dgm:spPr/>
    </dgm:pt>
    <dgm:pt modelId="{3CF8B435-4E8E-844D-B370-E6F2D26BB2A3}" type="pres">
      <dgm:prSet presAssocID="{AF707341-14C7-5143-896B-A6484AA1D0CD}" presName="parTxOnlySpace" presStyleCnt="0"/>
      <dgm:spPr/>
    </dgm:pt>
    <dgm:pt modelId="{7085440A-A200-D042-BE80-F838020F2520}" type="pres">
      <dgm:prSet presAssocID="{4B7F7741-B379-294D-A3AB-C5FBF29DFF4A}" presName="parTxOnly" presStyleLbl="node1" presStyleIdx="3" presStyleCnt="5">
        <dgm:presLayoutVars>
          <dgm:chMax val="0"/>
          <dgm:chPref val="0"/>
          <dgm:bulletEnabled val="1"/>
        </dgm:presLayoutVars>
      </dgm:prSet>
      <dgm:spPr/>
    </dgm:pt>
    <dgm:pt modelId="{5A08A570-3524-394A-88B1-ECB8C7B895CD}" type="pres">
      <dgm:prSet presAssocID="{F0378BE1-0322-2B43-9585-8B3C80F7F807}" presName="parTxOnlySpace" presStyleCnt="0"/>
      <dgm:spPr/>
    </dgm:pt>
    <dgm:pt modelId="{AF54EF3D-A5D0-674D-A2DC-57F965BBAA9E}" type="pres">
      <dgm:prSet presAssocID="{8E3156FE-C04B-B64A-A137-172C96A98E92}" presName="parTxOnly" presStyleLbl="node1" presStyleIdx="4" presStyleCnt="5">
        <dgm:presLayoutVars>
          <dgm:chMax val="0"/>
          <dgm:chPref val="0"/>
          <dgm:bulletEnabled val="1"/>
        </dgm:presLayoutVars>
      </dgm:prSet>
      <dgm:spPr/>
    </dgm:pt>
  </dgm:ptLst>
  <dgm:cxnLst>
    <dgm:cxn modelId="{46C73E27-5EB8-C245-B979-69FE9314BD13}" srcId="{A2A1E428-C2F8-724B-BC37-24035A282849}" destId="{8EDF109B-0463-7745-83A1-89C91CC791D0}" srcOrd="2" destOrd="0" parTransId="{ADF23BFC-C02B-3E4F-8DBA-08E17FCC0DA0}" sibTransId="{AF707341-14C7-5143-896B-A6484AA1D0CD}"/>
    <dgm:cxn modelId="{E708CB30-E730-4D6B-9C16-EA6ED14F6B91}" type="presOf" srcId="{EB04A500-3BC3-564D-BFCF-A1A474EFDEDD}" destId="{227A659C-010F-8C4D-B83C-F819C6FD068F}" srcOrd="0" destOrd="0" presId="urn:microsoft.com/office/officeart/2005/8/layout/chevron1"/>
    <dgm:cxn modelId="{ADD7263A-BAC6-411F-86A6-570E2514759A}" type="presOf" srcId="{8EDF109B-0463-7745-83A1-89C91CC791D0}" destId="{91E80796-0061-BF49-B919-DAD0349A7639}" srcOrd="0" destOrd="0" presId="urn:microsoft.com/office/officeart/2005/8/layout/chevron1"/>
    <dgm:cxn modelId="{5ABA623D-EADA-4BC1-97AB-8BF7764C8EFB}" type="presOf" srcId="{E0CFEC47-1706-8841-8C74-BDBF1224EB21}" destId="{6652FC75-046C-8D4A-A2AC-1C71A3C3B0D9}" srcOrd="0" destOrd="0" presId="urn:microsoft.com/office/officeart/2005/8/layout/chevron1"/>
    <dgm:cxn modelId="{809F1A63-ADD4-7B41-83A0-8EC7D9CB4699}" srcId="{A2A1E428-C2F8-724B-BC37-24035A282849}" destId="{4B7F7741-B379-294D-A3AB-C5FBF29DFF4A}" srcOrd="3" destOrd="0" parTransId="{9C033F44-781C-9841-856C-64F0F21130CD}" sibTransId="{F0378BE1-0322-2B43-9585-8B3C80F7F807}"/>
    <dgm:cxn modelId="{7A3F1C89-E741-47C0-A0B0-F18DE26D4F65}" type="presOf" srcId="{4B7F7741-B379-294D-A3AB-C5FBF29DFF4A}" destId="{7085440A-A200-D042-BE80-F838020F2520}" srcOrd="0" destOrd="0" presId="urn:microsoft.com/office/officeart/2005/8/layout/chevron1"/>
    <dgm:cxn modelId="{C285E88C-68CC-2142-BAEE-8036AE4636CD}" srcId="{A2A1E428-C2F8-724B-BC37-24035A282849}" destId="{E0CFEC47-1706-8841-8C74-BDBF1224EB21}" srcOrd="0" destOrd="0" parTransId="{C5BD022F-ECF7-AC4D-9749-A922105615B7}" sibTransId="{6A920B97-7A5F-DF4F-97B4-87900815D469}"/>
    <dgm:cxn modelId="{74A49DA9-7D8B-3B49-BF25-C0E433B7D6BA}" srcId="{A2A1E428-C2F8-724B-BC37-24035A282849}" destId="{EB04A500-3BC3-564D-BFCF-A1A474EFDEDD}" srcOrd="1" destOrd="0" parTransId="{8B6893FB-6F69-6B40-BA10-42EEFB52BEED}" sibTransId="{41CDE0DD-360E-1440-B06A-039EEF8F6EF1}"/>
    <dgm:cxn modelId="{9EC3F3BB-46CC-4945-871F-B548CF589F84}" type="presOf" srcId="{A2A1E428-C2F8-724B-BC37-24035A282849}" destId="{DC178FB0-73C4-0643-862F-694C500C9373}" srcOrd="0" destOrd="0" presId="urn:microsoft.com/office/officeart/2005/8/layout/chevron1"/>
    <dgm:cxn modelId="{3125D2D4-A350-0445-A0D6-424BFA10D0D4}" srcId="{A2A1E428-C2F8-724B-BC37-24035A282849}" destId="{8E3156FE-C04B-B64A-A137-172C96A98E92}" srcOrd="4" destOrd="0" parTransId="{F9A0390B-C9E9-E448-9CB2-705A59D17C98}" sibTransId="{CD40A466-051C-1D45-A189-AD2E24244336}"/>
    <dgm:cxn modelId="{4F53F1F0-190F-43F3-A30F-C35A3F4EA9F0}" type="presOf" srcId="{8E3156FE-C04B-B64A-A137-172C96A98E92}" destId="{AF54EF3D-A5D0-674D-A2DC-57F965BBAA9E}" srcOrd="0" destOrd="0" presId="urn:microsoft.com/office/officeart/2005/8/layout/chevron1"/>
    <dgm:cxn modelId="{756D7E33-AEA9-4D7A-B697-4D3894DCD035}" type="presParOf" srcId="{DC178FB0-73C4-0643-862F-694C500C9373}" destId="{6652FC75-046C-8D4A-A2AC-1C71A3C3B0D9}" srcOrd="0" destOrd="0" presId="urn:microsoft.com/office/officeart/2005/8/layout/chevron1"/>
    <dgm:cxn modelId="{A7E73F14-E511-4E22-94F8-4620EE8A65ED}" type="presParOf" srcId="{DC178FB0-73C4-0643-862F-694C500C9373}" destId="{677C9593-01AC-304E-B45E-0854C3C8B9E1}" srcOrd="1" destOrd="0" presId="urn:microsoft.com/office/officeart/2005/8/layout/chevron1"/>
    <dgm:cxn modelId="{E03A4910-E1ED-4A07-BAC4-4DBA20BBB599}" type="presParOf" srcId="{DC178FB0-73C4-0643-862F-694C500C9373}" destId="{227A659C-010F-8C4D-B83C-F819C6FD068F}" srcOrd="2" destOrd="0" presId="urn:microsoft.com/office/officeart/2005/8/layout/chevron1"/>
    <dgm:cxn modelId="{E21F1EE7-CABE-44BF-B1F2-713C64603EE7}" type="presParOf" srcId="{DC178FB0-73C4-0643-862F-694C500C9373}" destId="{A8A6EB01-9639-F741-B639-597A56339403}" srcOrd="3" destOrd="0" presId="urn:microsoft.com/office/officeart/2005/8/layout/chevron1"/>
    <dgm:cxn modelId="{2FD9A0A3-3716-4C55-8BAB-113263C324C0}" type="presParOf" srcId="{DC178FB0-73C4-0643-862F-694C500C9373}" destId="{91E80796-0061-BF49-B919-DAD0349A7639}" srcOrd="4" destOrd="0" presId="urn:microsoft.com/office/officeart/2005/8/layout/chevron1"/>
    <dgm:cxn modelId="{BAC64C40-AFD4-49B4-8772-BC72BE4BC60F}" type="presParOf" srcId="{DC178FB0-73C4-0643-862F-694C500C9373}" destId="{3CF8B435-4E8E-844D-B370-E6F2D26BB2A3}" srcOrd="5" destOrd="0" presId="urn:microsoft.com/office/officeart/2005/8/layout/chevron1"/>
    <dgm:cxn modelId="{2BB9A358-5A8B-4E52-9748-7C3EE30D3995}" type="presParOf" srcId="{DC178FB0-73C4-0643-862F-694C500C9373}" destId="{7085440A-A200-D042-BE80-F838020F2520}" srcOrd="6" destOrd="0" presId="urn:microsoft.com/office/officeart/2005/8/layout/chevron1"/>
    <dgm:cxn modelId="{FDF88975-BD6C-4DEE-BDF3-559B2F7ED455}" type="presParOf" srcId="{DC178FB0-73C4-0643-862F-694C500C9373}" destId="{5A08A570-3524-394A-88B1-ECB8C7B895CD}" srcOrd="7" destOrd="0" presId="urn:microsoft.com/office/officeart/2005/8/layout/chevron1"/>
    <dgm:cxn modelId="{6C6D8523-41EE-4E1C-ADAC-C5D97A6075CD}" type="presParOf" srcId="{DC178FB0-73C4-0643-862F-694C500C9373}" destId="{AF54EF3D-A5D0-674D-A2DC-57F965BBAA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2FC75-046C-8D4A-A2AC-1C71A3C3B0D9}">
      <dsp:nvSpPr>
        <dsp:cNvPr id="0" name=""/>
        <dsp:cNvSpPr/>
      </dsp:nvSpPr>
      <dsp:spPr>
        <a:xfrm>
          <a:off x="2865" y="144656"/>
          <a:ext cx="2550153" cy="1020061"/>
        </a:xfrm>
        <a:prstGeom prst="chevron">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2060"/>
              </a:solidFill>
              <a:latin typeface="Proxima Nova Regular"/>
              <a:cs typeface="Proxima Nova Regular"/>
            </a:rPr>
            <a:t>Strategy for </a:t>
          </a:r>
          <a:r>
            <a:rPr lang="en-US" sz="1400" b="1" kern="1200" dirty="0" err="1">
              <a:solidFill>
                <a:srgbClr val="002060"/>
              </a:solidFill>
              <a:latin typeface="Proxima Nova Regular"/>
              <a:cs typeface="Proxima Nova Regular"/>
            </a:rPr>
            <a:t>DevOps</a:t>
          </a:r>
          <a:endParaRPr lang="en-US" sz="1400" b="1" kern="1200" dirty="0">
            <a:solidFill>
              <a:srgbClr val="002060"/>
            </a:solidFill>
            <a:latin typeface="Proxima Nova Regular"/>
            <a:cs typeface="Proxima Nova Regular"/>
          </a:endParaRPr>
        </a:p>
      </dsp:txBody>
      <dsp:txXfrm>
        <a:off x="512896" y="144656"/>
        <a:ext cx="1530092" cy="1020061"/>
      </dsp:txXfrm>
    </dsp:sp>
    <dsp:sp modelId="{227A659C-010F-8C4D-B83C-F819C6FD068F}">
      <dsp:nvSpPr>
        <dsp:cNvPr id="0" name=""/>
        <dsp:cNvSpPr/>
      </dsp:nvSpPr>
      <dsp:spPr>
        <a:xfrm>
          <a:off x="2298003" y="144656"/>
          <a:ext cx="2550153" cy="1020061"/>
        </a:xfrm>
        <a:prstGeom prst="chevron">
          <a:avLst/>
        </a:prstGeom>
        <a:solidFill>
          <a:schemeClr val="bg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chemeClr val="bg1"/>
              </a:solidFill>
              <a:latin typeface="Proxima Nova Regular"/>
              <a:cs typeface="Proxima Nova Regular"/>
            </a:rPr>
            <a:t>DevOps</a:t>
          </a:r>
          <a:r>
            <a:rPr lang="en-US" sz="1400" b="1" kern="1200" dirty="0">
              <a:solidFill>
                <a:schemeClr val="bg1"/>
              </a:solidFill>
              <a:latin typeface="Proxima Nova Regular"/>
              <a:cs typeface="Proxima Nova Regular"/>
            </a:rPr>
            <a:t> Design</a:t>
          </a:r>
        </a:p>
      </dsp:txBody>
      <dsp:txXfrm>
        <a:off x="2808034" y="144656"/>
        <a:ext cx="1530092" cy="1020061"/>
      </dsp:txXfrm>
    </dsp:sp>
    <dsp:sp modelId="{91E80796-0061-BF49-B919-DAD0349A7639}">
      <dsp:nvSpPr>
        <dsp:cNvPr id="0" name=""/>
        <dsp:cNvSpPr/>
      </dsp:nvSpPr>
      <dsp:spPr>
        <a:xfrm>
          <a:off x="4593141" y="144656"/>
          <a:ext cx="2550153" cy="1020061"/>
        </a:xfrm>
        <a:prstGeom prst="chevron">
          <a:avLst/>
        </a:prstGeom>
        <a:solidFill>
          <a:schemeClr val="accent1">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Proxima Nova Regular"/>
              <a:cs typeface="Proxima Nova Regular"/>
            </a:rPr>
            <a:t>Establish </a:t>
          </a:r>
          <a:r>
            <a:rPr lang="en-US" sz="1400" b="1" kern="1200" dirty="0" err="1">
              <a:solidFill>
                <a:schemeClr val="tx1"/>
              </a:solidFill>
              <a:latin typeface="Proxima Nova Regular"/>
              <a:cs typeface="Proxima Nova Regular"/>
            </a:rPr>
            <a:t>DevOps</a:t>
          </a:r>
          <a:endParaRPr lang="en-US" sz="1400" b="1" kern="1200" dirty="0">
            <a:solidFill>
              <a:schemeClr val="tx1"/>
            </a:solidFill>
            <a:latin typeface="Proxima Nova Regular"/>
            <a:cs typeface="Proxima Nova Regular"/>
          </a:endParaRPr>
        </a:p>
      </dsp:txBody>
      <dsp:txXfrm>
        <a:off x="5103172" y="144656"/>
        <a:ext cx="1530092" cy="1020061"/>
      </dsp:txXfrm>
    </dsp:sp>
    <dsp:sp modelId="{7085440A-A200-D042-BE80-F838020F2520}">
      <dsp:nvSpPr>
        <dsp:cNvPr id="0" name=""/>
        <dsp:cNvSpPr/>
      </dsp:nvSpPr>
      <dsp:spPr>
        <a:xfrm>
          <a:off x="6888279" y="144656"/>
          <a:ext cx="2550153" cy="1020061"/>
        </a:xfrm>
        <a:prstGeom prst="chevron">
          <a:avLst/>
        </a:prstGeom>
        <a:solidFill>
          <a:schemeClr val="tx2">
            <a:lumMod val="6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Proxima Nova Regular"/>
              <a:cs typeface="Proxima Nova Regular"/>
            </a:rPr>
            <a:t>Ongoing Services</a:t>
          </a:r>
        </a:p>
      </dsp:txBody>
      <dsp:txXfrm>
        <a:off x="7398310" y="144656"/>
        <a:ext cx="1530092" cy="1020061"/>
      </dsp:txXfrm>
    </dsp:sp>
    <dsp:sp modelId="{AF54EF3D-A5D0-674D-A2DC-57F965BBAA9E}">
      <dsp:nvSpPr>
        <dsp:cNvPr id="0" name=""/>
        <dsp:cNvSpPr/>
      </dsp:nvSpPr>
      <dsp:spPr>
        <a:xfrm>
          <a:off x="9183418" y="144656"/>
          <a:ext cx="2550153" cy="1020061"/>
        </a:xfrm>
        <a:prstGeom prst="chevron">
          <a:avLst/>
        </a:prstGeom>
        <a:solidFill>
          <a:srgbClr val="00B05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Proxima Nova Regular"/>
              <a:cs typeface="Proxima Nova Regular"/>
            </a:rPr>
            <a:t>Continual Improvement</a:t>
          </a:r>
        </a:p>
      </dsp:txBody>
      <dsp:txXfrm>
        <a:off x="9693449" y="144656"/>
        <a:ext cx="1530092" cy="10200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27DBEA-BC43-42C6-A6FA-5C4B50B576C8}" type="datetimeFigureOut">
              <a:rPr lang="en-IN" smtClean="0"/>
              <a:t>28-01-2019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28FCC7-5BE4-4A3A-AB65-22274C698A7E}" type="slidenum">
              <a:rPr lang="en-IN" smtClean="0"/>
              <a:t>‹#›</a:t>
            </a:fld>
            <a:endParaRPr lang="en-IN"/>
          </a:p>
        </p:txBody>
      </p:sp>
    </p:spTree>
    <p:extLst>
      <p:ext uri="{BB962C8B-B14F-4D97-AF65-F5344CB8AC3E}">
        <p14:creationId xmlns:p14="http://schemas.microsoft.com/office/powerpoint/2010/main" val="1801137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55354-D328-4650-A52C-E4806438E1D8}" type="datetimeFigureOut">
              <a:rPr lang="en-IN" smtClean="0"/>
              <a:t>28-01-2019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88AF8-5FBB-4BB5-A1A4-2CC88E2D0AC1}" type="slidenum">
              <a:rPr lang="en-IN" smtClean="0"/>
              <a:t>‹#›</a:t>
            </a:fld>
            <a:endParaRPr lang="en-IN"/>
          </a:p>
        </p:txBody>
      </p:sp>
    </p:spTree>
    <p:extLst>
      <p:ext uri="{BB962C8B-B14F-4D97-AF65-F5344CB8AC3E}">
        <p14:creationId xmlns:p14="http://schemas.microsoft.com/office/powerpoint/2010/main" val="3669341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innovated ourselves with our services, specific</a:t>
            </a:r>
            <a:r>
              <a:rPr lang="en-US" baseline="0" dirty="0"/>
              <a:t> products in certain areas. We continuously expand by investment in associates, skills and  right opportunities.</a:t>
            </a:r>
          </a:p>
          <a:p>
            <a:r>
              <a:rPr lang="en-US" baseline="0" dirty="0"/>
              <a:t>We are not just an ERP company/provider. Our deep expertise in focused areas added value through SAP HANA, BPC, Infrastructure management, Big data, Analytics. We innovate in these areas by organic and inorganic way.</a:t>
            </a:r>
          </a:p>
          <a:p>
            <a:endParaRPr lang="en-US" baseline="0" dirty="0"/>
          </a:p>
          <a:p>
            <a:r>
              <a:rPr lang="en-US" baseline="0" dirty="0"/>
              <a:t>Application development – also includes Application transformation, Technology- </a:t>
            </a:r>
            <a:r>
              <a:rPr lang="en-US" baseline="0" dirty="0" err="1"/>
              <a:t>.Net</a:t>
            </a:r>
            <a:r>
              <a:rPr lang="en-US" baseline="0" dirty="0"/>
              <a:t>, Java</a:t>
            </a:r>
          </a:p>
          <a:p>
            <a:r>
              <a:rPr lang="en-US" baseline="0" dirty="0"/>
              <a:t>Big Data Analytics – BI </a:t>
            </a:r>
            <a:r>
              <a:rPr lang="en-US" baseline="0" dirty="0" err="1"/>
              <a:t>Mordenization</a:t>
            </a:r>
            <a:r>
              <a:rPr lang="en-US" baseline="0" dirty="0"/>
              <a:t> - Hadoop Infra/ Data Lake</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3763359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305280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2652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1C88AF8-5FBB-4BB5-A1A4-2CC88E2D0AC1}" type="slidenum">
              <a:rPr lang="en-IN" smtClean="0"/>
              <a:t>6</a:t>
            </a:fld>
            <a:endParaRPr lang="en-IN"/>
          </a:p>
        </p:txBody>
      </p:sp>
    </p:spTree>
    <p:extLst>
      <p:ext uri="{BB962C8B-B14F-4D97-AF65-F5344CB8AC3E}">
        <p14:creationId xmlns:p14="http://schemas.microsoft.com/office/powerpoint/2010/main" val="37086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88AF8-5FBB-4BB5-A1A4-2CC88E2D0AC1}" type="slidenum">
              <a:rPr lang="en-IN" smtClean="0"/>
              <a:t>7</a:t>
            </a:fld>
            <a:endParaRPr lang="en-IN"/>
          </a:p>
        </p:txBody>
      </p:sp>
    </p:spTree>
    <p:extLst>
      <p:ext uri="{BB962C8B-B14F-4D97-AF65-F5344CB8AC3E}">
        <p14:creationId xmlns:p14="http://schemas.microsoft.com/office/powerpoint/2010/main" val="346852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88AF8-5FBB-4BB5-A1A4-2CC88E2D0AC1}" type="slidenum">
              <a:rPr lang="en-IN" smtClean="0"/>
              <a:t>12</a:t>
            </a:fld>
            <a:endParaRPr lang="en-IN"/>
          </a:p>
        </p:txBody>
      </p:sp>
    </p:spTree>
    <p:extLst>
      <p:ext uri="{BB962C8B-B14F-4D97-AF65-F5344CB8AC3E}">
        <p14:creationId xmlns:p14="http://schemas.microsoft.com/office/powerpoint/2010/main" val="42460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4C87D94-5CAF-41C0-A383-C4EB8B285474}" type="slidenum">
              <a:rPr lang="en-US" smtClean="0"/>
              <a:pPr/>
              <a:t>17</a:t>
            </a:fld>
            <a:endParaRPr lang="en-US" dirty="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12947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574522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solidFill>
                  <a:prstClr val="black"/>
                </a:solidFill>
              </a:rPr>
              <a:pPr/>
              <a:t>22</a:t>
            </a:fld>
            <a:endParaRPr lang="uk-UA">
              <a:solidFill>
                <a:prstClr val="black"/>
              </a:solidFill>
            </a:endParaRPr>
          </a:p>
        </p:txBody>
      </p:sp>
    </p:spTree>
    <p:extLst>
      <p:ext uri="{BB962C8B-B14F-4D97-AF65-F5344CB8AC3E}">
        <p14:creationId xmlns:p14="http://schemas.microsoft.com/office/powerpoint/2010/main" val="1386265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fault Slide with Header">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9568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58800" y="437300"/>
            <a:ext cx="3632200" cy="715581"/>
          </a:xfrm>
          <a:prstGeom prst="rect">
            <a:avLst/>
          </a:prstGeom>
          <a:noFill/>
        </p:spPr>
        <p:txBody>
          <a:bodyPr wrap="square" rtlCol="0">
            <a:spAutoFit/>
          </a:bodyPr>
          <a:lstStyle>
            <a:lvl1pPr>
              <a:defRPr lang="uk-UA" sz="2250" b="1">
                <a:solidFill>
                  <a:srgbClr val="0A5E52"/>
                </a:solidFill>
                <a:latin typeface="+mn-lt"/>
                <a:ea typeface="Roboto Condensed" panose="02000000000000000000" pitchFamily="2" charset="0"/>
                <a:cs typeface="+mn-cs"/>
              </a:defRPr>
            </a:lvl1pPr>
          </a:lstStyle>
          <a:p>
            <a:pPr marL="0" lvl="0"/>
            <a:r>
              <a:rPr lang="en-US" dirty="0"/>
              <a:t>heading</a:t>
            </a:r>
            <a:br>
              <a:rPr lang="en-US" dirty="0"/>
            </a:br>
            <a:endParaRPr lang="uk-UA" dirty="0"/>
          </a:p>
        </p:txBody>
      </p:sp>
      <p:sp>
        <p:nvSpPr>
          <p:cNvPr id="9"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grpSp>
        <p:nvGrpSpPr>
          <p:cNvPr id="10" name="Group 9"/>
          <p:cNvGrpSpPr/>
          <p:nvPr userDrawn="1"/>
        </p:nvGrpSpPr>
        <p:grpSpPr>
          <a:xfrm>
            <a:off x="9176004" y="646684"/>
            <a:ext cx="2707136" cy="432817"/>
            <a:chOff x="13764006" y="970025"/>
            <a:chExt cx="4060704" cy="649225"/>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
        <p:nvSpPr>
          <p:cNvPr id="18" name="Text Placeholder 17"/>
          <p:cNvSpPr>
            <a:spLocks noGrp="1"/>
          </p:cNvSpPr>
          <p:nvPr>
            <p:ph type="body" sz="quarter" idx="11" hasCustomPrompt="1"/>
          </p:nvPr>
        </p:nvSpPr>
        <p:spPr>
          <a:xfrm>
            <a:off x="558800" y="838202"/>
            <a:ext cx="3632200" cy="492125"/>
          </a:xfrm>
          <a:prstGeom prst="rect">
            <a:avLst/>
          </a:prstGeom>
        </p:spPr>
        <p:txBody>
          <a:bodyPr/>
          <a:lstStyle>
            <a:lvl1pPr marL="0" indent="0">
              <a:buNone/>
              <a:defRPr lang="en-US" sz="2250" b="1" kern="1200" dirty="0" smtClean="0">
                <a:solidFill>
                  <a:srgbClr val="92D050"/>
                </a:solidFill>
                <a:latin typeface="+mn-lt"/>
                <a:ea typeface="Roboto Condensed" panose="02000000000000000000" pitchFamily="2" charset="0"/>
                <a:cs typeface="+mn-cs"/>
              </a:defRPr>
            </a:lvl1pPr>
          </a:lstStyle>
          <a:p>
            <a:pPr lvl="0"/>
            <a:r>
              <a:rPr lang="en-US" dirty="0"/>
              <a:t>subheading</a:t>
            </a:r>
          </a:p>
        </p:txBody>
      </p:sp>
    </p:spTree>
    <p:extLst>
      <p:ext uri="{BB962C8B-B14F-4D97-AF65-F5344CB8AC3E}">
        <p14:creationId xmlns:p14="http://schemas.microsoft.com/office/powerpoint/2010/main" val="208114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flipH="1">
            <a:off x="468539" y="221582"/>
            <a:ext cx="6852" cy="370017"/>
          </a:xfrm>
          <a:prstGeom prst="line">
            <a:avLst/>
          </a:prstGeom>
          <a:ln w="6350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9691" y="156306"/>
            <a:ext cx="6599195" cy="507831"/>
          </a:xfrm>
          <a:prstGeom prst="rect">
            <a:avLst/>
          </a:prstGeom>
          <a:noFill/>
        </p:spPr>
        <p:txBody>
          <a:bodyPr wrap="square" rtlCol="0">
            <a:spAutoFit/>
          </a:bodyPr>
          <a:lstStyle>
            <a:lvl1pPr>
              <a:defRPr lang="uk-UA" sz="3000" b="1">
                <a:latin typeface="+mn-lt"/>
                <a:ea typeface="Roboto Condensed" panose="02000000000000000000" pitchFamily="2" charset="0"/>
                <a:cs typeface="+mn-cs"/>
              </a:defRPr>
            </a:lvl1pPr>
          </a:lstStyle>
          <a:p>
            <a:pPr marL="0" lvl="0"/>
            <a:r>
              <a:rPr lang="en-US" dirty="0"/>
              <a:t>click to edit title</a:t>
            </a:r>
            <a:endParaRPr lang="uk-UA" dirty="0"/>
          </a:p>
        </p:txBody>
      </p:sp>
      <p:sp>
        <p:nvSpPr>
          <p:cNvPr id="9" name="Slide Number Placeholder 8"/>
          <p:cNvSpPr>
            <a:spLocks noGrp="1"/>
          </p:cNvSpPr>
          <p:nvPr>
            <p:ph type="sldNum" sz="quarter" idx="10"/>
          </p:nvPr>
        </p:nvSpPr>
        <p:spPr>
          <a:xfrm>
            <a:off x="11614150" y="6055179"/>
            <a:ext cx="425450" cy="564322"/>
          </a:xfrm>
          <a:prstGeom prst="rect">
            <a:avLst/>
          </a:prstGeom>
          <a:noFill/>
        </p:spPr>
        <p:txBody>
          <a:bodyPr wrap="square" rtlCol="0">
            <a:spAutoFit/>
          </a:bodyPr>
          <a:lstStyle>
            <a:lvl1pPr>
              <a:defRPr lang="uk-UA" sz="1867" b="1" smtClean="0">
                <a:solidFill>
                  <a:schemeClr val="accent2"/>
                </a:solidFill>
              </a:defRPr>
            </a:lvl1pPr>
          </a:lstStyle>
          <a:p>
            <a:endParaRPr lang="en-US"/>
          </a:p>
          <a:p>
            <a:fld id="{37D409AB-2201-4E18-8A34-C31753AD9B06}" type="slidenum">
              <a:rPr sz="1200" smtClean="0"/>
              <a:pPr/>
              <a:t>‹#›</a:t>
            </a:fld>
            <a:endParaRPr sz="120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29778" y="159798"/>
            <a:ext cx="346936" cy="324111"/>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70076" y="156306"/>
            <a:ext cx="1844074" cy="300894"/>
          </a:xfrm>
          <a:prstGeom prst="rect">
            <a:avLst/>
          </a:prstGeom>
        </p:spPr>
      </p:pic>
    </p:spTree>
    <p:extLst>
      <p:ext uri="{BB962C8B-B14F-4D97-AF65-F5344CB8AC3E}">
        <p14:creationId xmlns:p14="http://schemas.microsoft.com/office/powerpoint/2010/main" val="259664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892552"/>
          </a:xfrm>
          <a:prstGeom prst="rect">
            <a:avLst/>
          </a:prstGeom>
          <a:noFill/>
        </p:spPr>
        <p:txBody>
          <a:bodyPr wrap="square" lIns="60954" tIns="30477" rIns="60954" bIns="30477" rtlCol="0">
            <a:spAutoFit/>
          </a:bodyPr>
          <a:lstStyle>
            <a:lvl1pPr>
              <a:defRPr lang="uk-UA" sz="3000" b="1">
                <a:solidFill>
                  <a:srgbClr val="0A5E52"/>
                </a:solidFill>
                <a:latin typeface="+mn-lt"/>
                <a:ea typeface="Roboto Condensed" panose="02000000000000000000" pitchFamily="2" charset="0"/>
                <a:cs typeface="+mn-cs"/>
              </a:defRPr>
            </a:lvl1pPr>
          </a:lstStyle>
          <a:p>
            <a:pPr marL="0" lvl="0"/>
            <a:r>
              <a:rPr lang="en-US" dirty="0"/>
              <a:t>click to edit master title style</a:t>
            </a:r>
            <a:endParaRPr lang="uk-UA" dirty="0"/>
          </a:p>
        </p:txBody>
      </p:sp>
      <p:sp>
        <p:nvSpPr>
          <p:cNvPr id="9" name="Slide Number Placeholder 8"/>
          <p:cNvSpPr>
            <a:spLocks noGrp="1"/>
          </p:cNvSpPr>
          <p:nvPr>
            <p:ph type="sldNum" sz="quarter" idx="10"/>
          </p:nvPr>
        </p:nvSpPr>
        <p:spPr>
          <a:xfrm>
            <a:off x="11277600" y="6048457"/>
            <a:ext cx="1155700" cy="646325"/>
          </a:xfrm>
          <a:prstGeom prst="rect">
            <a:avLst/>
          </a:prstGeom>
          <a:noFill/>
        </p:spPr>
        <p:txBody>
          <a:bodyPr wrap="square" lIns="60954" tIns="30477" rIns="60954" bIns="30477" rtlCol="0">
            <a:spAutoFit/>
          </a:bodyPr>
          <a:lstStyle>
            <a:lvl1pPr>
              <a:defRPr lang="uk-UA" sz="1900" b="1" smtClean="0">
                <a:solidFill>
                  <a:schemeClr val="accent2"/>
                </a:solidFill>
              </a:defRPr>
            </a:lvl1pPr>
          </a:lstStyle>
          <a:p>
            <a:pPr defTabSz="914309"/>
            <a:endParaRPr lang="en-US" dirty="0">
              <a:solidFill>
                <a:srgbClr val="141516"/>
              </a:solidFill>
            </a:endParaRPr>
          </a:p>
          <a:p>
            <a:pPr defTabSz="914309"/>
            <a:r>
              <a:rPr lang="en-US" dirty="0">
                <a:solidFill>
                  <a:srgbClr val="141516"/>
                </a:solidFill>
              </a:rPr>
              <a:t>0</a:t>
            </a:r>
            <a:fld id="{37D409AB-2201-4E18-8A34-C31753AD9B06}" type="slidenum">
              <a:rPr>
                <a:solidFill>
                  <a:srgbClr val="141516"/>
                </a:solidFill>
              </a:rPr>
              <a:pPr defTabSz="914309"/>
              <a:t>‹#›</a:t>
            </a:fld>
            <a:endParaRPr dirty="0">
              <a:solidFill>
                <a:srgbClr val="141516"/>
              </a:solidFill>
            </a:endParaRPr>
          </a:p>
        </p:txBody>
      </p:sp>
      <p:sp>
        <p:nvSpPr>
          <p:cNvPr id="11" name="Picture Placeholder 12"/>
          <p:cNvSpPr>
            <a:spLocks noGrp="1"/>
          </p:cNvSpPr>
          <p:nvPr>
            <p:ph type="pic" sz="quarter" idx="11"/>
          </p:nvPr>
        </p:nvSpPr>
        <p:spPr>
          <a:xfrm>
            <a:off x="4035552" y="1755648"/>
            <a:ext cx="1633728" cy="1633728"/>
          </a:xfrm>
          <a:prstGeom prst="ellipse">
            <a:avLst/>
          </a:prstGeom>
          <a:ln w="25400">
            <a:solidFill>
              <a:schemeClr val="accent1"/>
            </a:solidFill>
          </a:ln>
        </p:spPr>
        <p:txBody>
          <a:bodyPr lIns="60954" tIns="30477" rIns="60954" bIns="30477"/>
          <a:lstStyle>
            <a:lvl1pPr>
              <a:defRPr sz="1300"/>
            </a:lvl1pPr>
          </a:lstStyle>
          <a:p>
            <a:endParaRPr lang="uk-UA"/>
          </a:p>
        </p:txBody>
      </p:sp>
      <p:sp>
        <p:nvSpPr>
          <p:cNvPr id="10" name="Picture Placeholder 12"/>
          <p:cNvSpPr>
            <a:spLocks noGrp="1"/>
          </p:cNvSpPr>
          <p:nvPr>
            <p:ph type="pic" sz="quarter" idx="12"/>
          </p:nvPr>
        </p:nvSpPr>
        <p:spPr>
          <a:xfrm>
            <a:off x="6522720" y="1755648"/>
            <a:ext cx="1633728" cy="1633728"/>
          </a:xfrm>
          <a:prstGeom prst="ellipse">
            <a:avLst/>
          </a:prstGeom>
          <a:ln w="25400">
            <a:solidFill>
              <a:schemeClr val="accent1"/>
            </a:solidFill>
          </a:ln>
        </p:spPr>
        <p:txBody>
          <a:bodyPr lIns="60954" tIns="30477" rIns="60954" bIns="30477"/>
          <a:lstStyle>
            <a:lvl1pPr>
              <a:defRPr sz="1300"/>
            </a:lvl1pPr>
          </a:lstStyle>
          <a:p>
            <a:endParaRPr lang="uk-UA"/>
          </a:p>
        </p:txBody>
      </p:sp>
    </p:spTree>
    <p:extLst>
      <p:ext uri="{BB962C8B-B14F-4D97-AF65-F5344CB8AC3E}">
        <p14:creationId xmlns:p14="http://schemas.microsoft.com/office/powerpoint/2010/main" val="35391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38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bg2">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892552"/>
          </a:xfrm>
          <a:prstGeom prst="rect">
            <a:avLst/>
          </a:prstGeom>
          <a:noFill/>
        </p:spPr>
        <p:txBody>
          <a:bodyPr wrap="square" lIns="60954" tIns="30477" rIns="60954" bIns="30477" rtlCol="0">
            <a:spAutoFit/>
          </a:bodyPr>
          <a:lstStyle>
            <a:lvl1pPr>
              <a:defRPr lang="uk-UA" sz="3000" b="1">
                <a:latin typeface="+mn-lt"/>
                <a:ea typeface="Roboto Condensed" panose="02000000000000000000" pitchFamily="2" charset="0"/>
                <a:cs typeface="+mn-cs"/>
              </a:defRPr>
            </a:lvl1pPr>
          </a:lstStyle>
          <a:p>
            <a:pPr marL="0" lvl="0"/>
            <a:r>
              <a:rPr lang="en-US" dirty="0"/>
              <a:t>click to edit master title style</a:t>
            </a:r>
            <a:endParaRPr lang="uk-UA" dirty="0"/>
          </a:p>
        </p:txBody>
      </p:sp>
      <p:sp>
        <p:nvSpPr>
          <p:cNvPr id="9" name="Slide Number Placeholder 8"/>
          <p:cNvSpPr>
            <a:spLocks noGrp="1"/>
          </p:cNvSpPr>
          <p:nvPr>
            <p:ph type="sldNum" sz="quarter" idx="10"/>
          </p:nvPr>
        </p:nvSpPr>
        <p:spPr>
          <a:xfrm>
            <a:off x="11614150" y="6070601"/>
            <a:ext cx="425450" cy="533479"/>
          </a:xfrm>
          <a:prstGeom prst="rect">
            <a:avLst/>
          </a:prstGeom>
          <a:noFill/>
        </p:spPr>
        <p:txBody>
          <a:bodyPr wrap="square" lIns="60954" tIns="30477" rIns="60954" bIns="30477" rtlCol="0">
            <a:spAutoFit/>
          </a:bodyPr>
          <a:lstStyle>
            <a:lvl1pPr>
              <a:defRPr lang="uk-UA" sz="1900" b="1" smtClean="0">
                <a:solidFill>
                  <a:schemeClr val="accent2"/>
                </a:solidFill>
              </a:defRPr>
            </a:lvl1pPr>
          </a:lstStyle>
          <a:p>
            <a:pPr defTabSz="914309"/>
            <a:endParaRPr lang="en-US" dirty="0">
              <a:solidFill>
                <a:srgbClr val="141516"/>
              </a:solidFill>
            </a:endParaRPr>
          </a:p>
          <a:p>
            <a:pPr defTabSz="914309"/>
            <a:fld id="{37D409AB-2201-4E18-8A34-C31753AD9B06}" type="slidenum">
              <a:rPr sz="1200">
                <a:solidFill>
                  <a:srgbClr val="141516"/>
                </a:solidFill>
              </a:rPr>
              <a:pPr defTabSz="914309"/>
              <a:t>‹#›</a:t>
            </a:fld>
            <a:endParaRPr sz="1200" dirty="0">
              <a:solidFill>
                <a:srgbClr val="141516"/>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76004" y="646684"/>
            <a:ext cx="463297" cy="43281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3600" y="689355"/>
            <a:ext cx="2129540" cy="347473"/>
          </a:xfrm>
          <a:prstGeom prst="rect">
            <a:avLst/>
          </a:prstGeom>
        </p:spPr>
      </p:pic>
    </p:spTree>
    <p:extLst>
      <p:ext uri="{BB962C8B-B14F-4D97-AF65-F5344CB8AC3E}">
        <p14:creationId xmlns:p14="http://schemas.microsoft.com/office/powerpoint/2010/main" val="4149180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84200" y="380941"/>
            <a:ext cx="3632200" cy="923330"/>
          </a:xfrm>
          <a:prstGeom prst="rect">
            <a:avLst/>
          </a:prstGeom>
          <a:noFill/>
        </p:spPr>
        <p:txBody>
          <a:bodyPr wrap="square" rtlCol="0">
            <a:spAutoFit/>
          </a:bodyPr>
          <a:lstStyle>
            <a:lvl1pPr>
              <a:defRPr lang="uk-UA" sz="3000" b="1">
                <a:solidFill>
                  <a:srgbClr val="0A5E52"/>
                </a:solidFill>
                <a:latin typeface="+mn-lt"/>
                <a:ea typeface="Roboto Condensed" panose="02000000000000000000" pitchFamily="2" charset="0"/>
                <a:cs typeface="+mn-cs"/>
              </a:defRPr>
            </a:lvl1pPr>
          </a:lstStyle>
          <a:p>
            <a:pPr marL="0" lvl="0"/>
            <a:r>
              <a:rPr lang="en-US" dirty="0"/>
              <a:t>click to edit master title style</a:t>
            </a:r>
            <a:endParaRPr lang="uk-UA" dirty="0"/>
          </a:p>
        </p:txBody>
      </p:sp>
      <p:sp>
        <p:nvSpPr>
          <p:cNvPr id="9" name="Slide Number Placeholder 8"/>
          <p:cNvSpPr>
            <a:spLocks noGrp="1"/>
          </p:cNvSpPr>
          <p:nvPr>
            <p:ph type="sldNum" sz="quarter" idx="10"/>
          </p:nvPr>
        </p:nvSpPr>
        <p:spPr>
          <a:xfrm>
            <a:off x="11277600" y="6048457"/>
            <a:ext cx="1155700" cy="666977"/>
          </a:xfrm>
          <a:prstGeom prst="rect">
            <a:avLst/>
          </a:prstGeom>
          <a:noFill/>
        </p:spPr>
        <p:txBody>
          <a:bodyPr wrap="square" rtlCol="0">
            <a:spAutoFit/>
          </a:bodyPr>
          <a:lstStyle>
            <a:lvl1pPr>
              <a:defRPr lang="uk-UA" sz="1867" b="1" smtClean="0">
                <a:solidFill>
                  <a:schemeClr val="accent2"/>
                </a:solidFill>
              </a:defRPr>
            </a:lvl1pPr>
          </a:lstStyle>
          <a:p>
            <a:pPr defTabSz="914446"/>
            <a:endParaRPr lang="en-US">
              <a:solidFill>
                <a:srgbClr val="141516"/>
              </a:solidFill>
            </a:endParaRPr>
          </a:p>
          <a:p>
            <a:pPr defTabSz="914446"/>
            <a:r>
              <a:rPr lang="en-US">
                <a:solidFill>
                  <a:srgbClr val="141516"/>
                </a:solidFill>
              </a:rPr>
              <a:t>0</a:t>
            </a:r>
            <a:fld id="{37D409AB-2201-4E18-8A34-C31753AD9B06}" type="slidenum">
              <a:rPr smtClean="0">
                <a:solidFill>
                  <a:srgbClr val="141516"/>
                </a:solidFill>
              </a:rPr>
              <a:pPr defTabSz="914446"/>
              <a:t>‹#›</a:t>
            </a:fld>
            <a:endParaRPr dirty="0">
              <a:solidFill>
                <a:srgbClr val="141516"/>
              </a:solidFill>
            </a:endParaRPr>
          </a:p>
        </p:txBody>
      </p:sp>
      <p:sp>
        <p:nvSpPr>
          <p:cNvPr id="11" name="Picture Placeholder 12"/>
          <p:cNvSpPr>
            <a:spLocks noGrp="1"/>
          </p:cNvSpPr>
          <p:nvPr>
            <p:ph type="pic" sz="quarter" idx="11"/>
          </p:nvPr>
        </p:nvSpPr>
        <p:spPr>
          <a:xfrm>
            <a:off x="4035552" y="1755648"/>
            <a:ext cx="1633728" cy="1633728"/>
          </a:xfrm>
          <a:prstGeom prst="ellipse">
            <a:avLst/>
          </a:prstGeom>
          <a:ln w="25400">
            <a:solidFill>
              <a:schemeClr val="accent1"/>
            </a:solidFill>
          </a:ln>
        </p:spPr>
        <p:txBody>
          <a:bodyPr/>
          <a:lstStyle>
            <a:lvl1pPr>
              <a:defRPr sz="1333"/>
            </a:lvl1pPr>
          </a:lstStyle>
          <a:p>
            <a:endParaRPr lang="uk-UA"/>
          </a:p>
        </p:txBody>
      </p:sp>
      <p:sp>
        <p:nvSpPr>
          <p:cNvPr id="10" name="Picture Placeholder 12"/>
          <p:cNvSpPr>
            <a:spLocks noGrp="1"/>
          </p:cNvSpPr>
          <p:nvPr>
            <p:ph type="pic" sz="quarter" idx="12"/>
          </p:nvPr>
        </p:nvSpPr>
        <p:spPr>
          <a:xfrm>
            <a:off x="6522720" y="1755648"/>
            <a:ext cx="1633728" cy="1633728"/>
          </a:xfrm>
          <a:prstGeom prst="ellipse">
            <a:avLst/>
          </a:prstGeom>
          <a:ln w="25400">
            <a:solidFill>
              <a:schemeClr val="accent1"/>
            </a:solidFill>
          </a:ln>
        </p:spPr>
        <p:txBody>
          <a:bodyPr/>
          <a:lstStyle>
            <a:lvl1pPr>
              <a:defRPr sz="1333"/>
            </a:lvl1pPr>
          </a:lstStyle>
          <a:p>
            <a:endParaRPr lang="uk-UA"/>
          </a:p>
        </p:txBody>
      </p:sp>
    </p:spTree>
    <p:extLst>
      <p:ext uri="{BB962C8B-B14F-4D97-AF65-F5344CB8AC3E}">
        <p14:creationId xmlns:p14="http://schemas.microsoft.com/office/powerpoint/2010/main" val="22786649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945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with Left Pictur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469900" y="1945273"/>
            <a:ext cx="5495471" cy="3657600"/>
          </a:xfrm>
          <a:prstGeom prst="rect">
            <a:avLst/>
          </a:prstGeom>
        </p:spPr>
        <p:txBody>
          <a:bodyPr/>
          <a:lstStyle/>
          <a:p>
            <a:r>
              <a:rPr lang="en-US"/>
              <a:t>Click icon to add picture</a:t>
            </a:r>
            <a:endParaRPr lang="uk-UA"/>
          </a:p>
        </p:txBody>
      </p:sp>
      <p:cxnSp>
        <p:nvCxnSpPr>
          <p:cNvPr id="7" name="Straight Connector 6"/>
          <p:cNvCxnSpPr/>
          <p:nvPr userDrawn="1"/>
        </p:nvCxnSpPr>
        <p:spPr>
          <a:xfrm>
            <a:off x="469900" y="457200"/>
            <a:ext cx="0" cy="6858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58800" y="437300"/>
            <a:ext cx="3632200" cy="715581"/>
          </a:xfrm>
          <a:prstGeom prst="rect">
            <a:avLst/>
          </a:prstGeom>
          <a:noFill/>
        </p:spPr>
        <p:txBody>
          <a:bodyPr wrap="square" rtlCol="0">
            <a:spAutoFit/>
          </a:bodyPr>
          <a:lstStyle>
            <a:lvl1pPr>
              <a:defRPr lang="uk-UA" sz="2250" b="1">
                <a:solidFill>
                  <a:srgbClr val="0A5E52"/>
                </a:solidFill>
                <a:latin typeface="+mn-lt"/>
                <a:ea typeface="Roboto Condensed" panose="02000000000000000000" pitchFamily="2" charset="0"/>
                <a:cs typeface="+mn-cs"/>
              </a:defRPr>
            </a:lvl1pPr>
          </a:lstStyle>
          <a:p>
            <a:pPr marL="0" lvl="0"/>
            <a:r>
              <a:rPr lang="en-US" dirty="0"/>
              <a:t>heading</a:t>
            </a:r>
            <a:br>
              <a:rPr lang="en-US" dirty="0"/>
            </a:br>
            <a:endParaRPr lang="uk-UA" dirty="0"/>
          </a:p>
        </p:txBody>
      </p:sp>
      <p:sp>
        <p:nvSpPr>
          <p:cNvPr id="11"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
        <p:nvSpPr>
          <p:cNvPr id="12" name="Text Placeholder 17"/>
          <p:cNvSpPr>
            <a:spLocks noGrp="1"/>
          </p:cNvSpPr>
          <p:nvPr>
            <p:ph type="body" sz="quarter" idx="12" hasCustomPrompt="1"/>
          </p:nvPr>
        </p:nvSpPr>
        <p:spPr>
          <a:xfrm>
            <a:off x="558800" y="838202"/>
            <a:ext cx="3632200" cy="492125"/>
          </a:xfrm>
          <a:prstGeom prst="rect">
            <a:avLst/>
          </a:prstGeom>
        </p:spPr>
        <p:txBody>
          <a:bodyPr/>
          <a:lstStyle>
            <a:lvl1pPr marL="0" indent="0">
              <a:buNone/>
              <a:defRPr lang="en-US" sz="2250" b="1" kern="1200" dirty="0" smtClean="0">
                <a:solidFill>
                  <a:srgbClr val="92D050"/>
                </a:solidFill>
                <a:latin typeface="+mn-lt"/>
                <a:ea typeface="Roboto Condensed" panose="02000000000000000000" pitchFamily="2" charset="0"/>
                <a:cs typeface="+mn-cs"/>
              </a:defRPr>
            </a:lvl1pPr>
          </a:lstStyle>
          <a:p>
            <a:pPr lvl="0"/>
            <a:r>
              <a:rPr lang="en-US" dirty="0"/>
              <a:t>subheading</a:t>
            </a:r>
          </a:p>
        </p:txBody>
      </p:sp>
      <p:sp>
        <p:nvSpPr>
          <p:cNvPr id="8" name="Text Placeholder 2"/>
          <p:cNvSpPr>
            <a:spLocks noGrp="1"/>
          </p:cNvSpPr>
          <p:nvPr>
            <p:ph type="body" sz="quarter" idx="13"/>
          </p:nvPr>
        </p:nvSpPr>
        <p:spPr>
          <a:xfrm>
            <a:off x="6197600" y="1945273"/>
            <a:ext cx="5544456" cy="3657600"/>
          </a:xfrm>
          <a:prstGeom prst="rect">
            <a:avLst/>
          </a:prstGeom>
        </p:spPr>
        <p:txBody>
          <a:bodyPr/>
          <a:lstStyle>
            <a:lvl1pPr>
              <a:defRPr>
                <a:solidFill>
                  <a:srgbClr val="206256"/>
                </a:solidFill>
                <a:latin typeface="+mj-lt"/>
              </a:defRPr>
            </a:lvl1pPr>
            <a:lvl2pPr>
              <a:defRPr>
                <a:solidFill>
                  <a:srgbClr val="206256"/>
                </a:solidFill>
                <a:latin typeface="+mj-lt"/>
              </a:defRPr>
            </a:lvl2pPr>
            <a:lvl3pPr>
              <a:defRPr>
                <a:solidFill>
                  <a:srgbClr val="206256"/>
                </a:solidFill>
                <a:latin typeface="+mj-lt"/>
              </a:defRPr>
            </a:lvl3pPr>
            <a:lvl4pPr>
              <a:defRPr>
                <a:solidFill>
                  <a:srgbClr val="206256"/>
                </a:solidFill>
                <a:latin typeface="+mj-lt"/>
              </a:defRPr>
            </a:lvl4pPr>
            <a:lvl5pPr>
              <a:defRPr>
                <a:solidFill>
                  <a:srgbClr val="206256"/>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9" name="Group 8"/>
          <p:cNvGrpSpPr/>
          <p:nvPr userDrawn="1"/>
        </p:nvGrpSpPr>
        <p:grpSpPr>
          <a:xfrm>
            <a:off x="9176004" y="646684"/>
            <a:ext cx="2707136" cy="432817"/>
            <a:chOff x="13764006" y="970025"/>
            <a:chExt cx="4060704" cy="649225"/>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Tree>
    <p:extLst>
      <p:ext uri="{BB962C8B-B14F-4D97-AF65-F5344CB8AC3E}">
        <p14:creationId xmlns:p14="http://schemas.microsoft.com/office/powerpoint/2010/main" val="216590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with Right Pictur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255657" y="1960809"/>
            <a:ext cx="5640129" cy="3657600"/>
          </a:xfrm>
          <a:prstGeom prst="rect">
            <a:avLst/>
          </a:prstGeom>
        </p:spPr>
        <p:txBody>
          <a:bodyPr/>
          <a:lstStyle/>
          <a:p>
            <a:r>
              <a:rPr lang="en-US"/>
              <a:t>Click icon to add picture</a:t>
            </a:r>
            <a:endParaRPr lang="uk-UA"/>
          </a:p>
        </p:txBody>
      </p:sp>
      <p:cxnSp>
        <p:nvCxnSpPr>
          <p:cNvPr id="7" name="Straight Connector 6"/>
          <p:cNvCxnSpPr/>
          <p:nvPr userDrawn="1"/>
        </p:nvCxnSpPr>
        <p:spPr>
          <a:xfrm>
            <a:off x="469900" y="457200"/>
            <a:ext cx="0" cy="6858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7"/>
          <p:cNvSpPr>
            <a:spLocks noGrp="1"/>
          </p:cNvSpPr>
          <p:nvPr>
            <p:ph type="title" hasCustomPrompt="1"/>
          </p:nvPr>
        </p:nvSpPr>
        <p:spPr>
          <a:xfrm>
            <a:off x="558800" y="437300"/>
            <a:ext cx="3632200" cy="715581"/>
          </a:xfrm>
          <a:prstGeom prst="rect">
            <a:avLst/>
          </a:prstGeom>
          <a:noFill/>
        </p:spPr>
        <p:txBody>
          <a:bodyPr wrap="square" rtlCol="0">
            <a:spAutoFit/>
          </a:bodyPr>
          <a:lstStyle>
            <a:lvl1pPr>
              <a:defRPr lang="uk-UA" sz="2250" b="1">
                <a:solidFill>
                  <a:srgbClr val="0A5E52"/>
                </a:solidFill>
                <a:latin typeface="+mn-lt"/>
                <a:ea typeface="Roboto Condensed" panose="02000000000000000000" pitchFamily="2" charset="0"/>
                <a:cs typeface="+mn-cs"/>
              </a:defRPr>
            </a:lvl1pPr>
          </a:lstStyle>
          <a:p>
            <a:pPr marL="0" lvl="0"/>
            <a:r>
              <a:rPr lang="en-US" dirty="0"/>
              <a:t>heading</a:t>
            </a:r>
            <a:br>
              <a:rPr lang="en-US" dirty="0"/>
            </a:br>
            <a:endParaRPr lang="uk-UA" dirty="0"/>
          </a:p>
        </p:txBody>
      </p:sp>
      <p:sp>
        <p:nvSpPr>
          <p:cNvPr id="11"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
        <p:nvSpPr>
          <p:cNvPr id="12" name="Text Placeholder 17"/>
          <p:cNvSpPr>
            <a:spLocks noGrp="1"/>
          </p:cNvSpPr>
          <p:nvPr>
            <p:ph type="body" sz="quarter" idx="12" hasCustomPrompt="1"/>
          </p:nvPr>
        </p:nvSpPr>
        <p:spPr>
          <a:xfrm>
            <a:off x="558800" y="838202"/>
            <a:ext cx="3632200" cy="492125"/>
          </a:xfrm>
          <a:prstGeom prst="rect">
            <a:avLst/>
          </a:prstGeom>
        </p:spPr>
        <p:txBody>
          <a:bodyPr/>
          <a:lstStyle>
            <a:lvl1pPr marL="0" indent="0">
              <a:buNone/>
              <a:defRPr lang="en-US" sz="2250" b="1" kern="1200" dirty="0" smtClean="0">
                <a:solidFill>
                  <a:srgbClr val="92D050"/>
                </a:solidFill>
                <a:latin typeface="+mn-lt"/>
                <a:ea typeface="Roboto Condensed" panose="02000000000000000000" pitchFamily="2" charset="0"/>
                <a:cs typeface="+mn-cs"/>
              </a:defRPr>
            </a:lvl1pPr>
          </a:lstStyle>
          <a:p>
            <a:pPr lvl="0"/>
            <a:r>
              <a:rPr lang="en-US" dirty="0"/>
              <a:t>subheading</a:t>
            </a:r>
          </a:p>
        </p:txBody>
      </p:sp>
      <p:sp>
        <p:nvSpPr>
          <p:cNvPr id="3" name="Text Placeholder 2"/>
          <p:cNvSpPr>
            <a:spLocks noGrp="1"/>
          </p:cNvSpPr>
          <p:nvPr>
            <p:ph type="body" sz="quarter" idx="13"/>
          </p:nvPr>
        </p:nvSpPr>
        <p:spPr>
          <a:xfrm>
            <a:off x="469901" y="1960809"/>
            <a:ext cx="5466443" cy="3657600"/>
          </a:xfrm>
          <a:prstGeom prst="rect">
            <a:avLst/>
          </a:prstGeom>
        </p:spPr>
        <p:txBody>
          <a:bodyPr/>
          <a:lstStyle>
            <a:lvl1pPr>
              <a:defRPr>
                <a:solidFill>
                  <a:srgbClr val="206256"/>
                </a:solidFill>
                <a:latin typeface="+mj-lt"/>
              </a:defRPr>
            </a:lvl1pPr>
            <a:lvl2pPr>
              <a:defRPr>
                <a:solidFill>
                  <a:srgbClr val="206256"/>
                </a:solidFill>
                <a:latin typeface="+mj-lt"/>
              </a:defRPr>
            </a:lvl2pPr>
            <a:lvl3pPr>
              <a:defRPr>
                <a:solidFill>
                  <a:srgbClr val="206256"/>
                </a:solidFill>
                <a:latin typeface="+mj-lt"/>
              </a:defRPr>
            </a:lvl3pPr>
            <a:lvl4pPr>
              <a:defRPr>
                <a:solidFill>
                  <a:srgbClr val="206256"/>
                </a:solidFill>
                <a:latin typeface="+mj-lt"/>
              </a:defRPr>
            </a:lvl4pPr>
            <a:lvl5pPr>
              <a:defRPr>
                <a:solidFill>
                  <a:srgbClr val="206256"/>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grpSp>
        <p:nvGrpSpPr>
          <p:cNvPr id="9" name="Group 8"/>
          <p:cNvGrpSpPr/>
          <p:nvPr userDrawn="1"/>
        </p:nvGrpSpPr>
        <p:grpSpPr>
          <a:xfrm>
            <a:off x="9176004" y="646684"/>
            <a:ext cx="2707136" cy="432817"/>
            <a:chOff x="13764006" y="970025"/>
            <a:chExt cx="4060704" cy="649225"/>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Tree>
    <p:extLst>
      <p:ext uri="{BB962C8B-B14F-4D97-AF65-F5344CB8AC3E}">
        <p14:creationId xmlns:p14="http://schemas.microsoft.com/office/powerpoint/2010/main" val="193762825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Separator">
    <p:spTree>
      <p:nvGrpSpPr>
        <p:cNvPr id="1" name=""/>
        <p:cNvGrpSpPr/>
        <p:nvPr/>
      </p:nvGrpSpPr>
      <p:grpSpPr>
        <a:xfrm>
          <a:off x="0" y="0"/>
          <a:ext cx="0" cy="0"/>
          <a:chOff x="0" y="0"/>
          <a:chExt cx="0" cy="0"/>
        </a:xfrm>
      </p:grpSpPr>
      <p:grpSp>
        <p:nvGrpSpPr>
          <p:cNvPr id="5" name="Group 4"/>
          <p:cNvGrpSpPr/>
          <p:nvPr userDrawn="1"/>
        </p:nvGrpSpPr>
        <p:grpSpPr>
          <a:xfrm>
            <a:off x="3235184" y="246822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userDrawn="1"/>
        </p:nvGrpSpPr>
        <p:grpSpPr>
          <a:xfrm rot="10800000">
            <a:off x="7934467" y="2706412"/>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Rectangle 11"/>
          <p:cNvSpPr/>
          <p:nvPr userDrawn="1"/>
        </p:nvSpPr>
        <p:spPr>
          <a:xfrm>
            <a:off x="109183" y="245660"/>
            <a:ext cx="3916908" cy="135112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IN" sz="2100">
              <a:solidFill>
                <a:schemeClr val="tx1"/>
              </a:solidFill>
            </a:endParaRPr>
          </a:p>
        </p:txBody>
      </p:sp>
      <p:sp>
        <p:nvSpPr>
          <p:cNvPr id="13" name="Title 12"/>
          <p:cNvSpPr>
            <a:spLocks noGrp="1"/>
          </p:cNvSpPr>
          <p:nvPr>
            <p:ph type="title" hasCustomPrompt="1"/>
          </p:nvPr>
        </p:nvSpPr>
        <p:spPr>
          <a:xfrm>
            <a:off x="3388723" y="2630061"/>
            <a:ext cx="5088245" cy="627611"/>
          </a:xfrm>
          <a:prstGeom prst="rect">
            <a:avLst/>
          </a:prstGeom>
        </p:spPr>
        <p:txBody>
          <a:bodyPr/>
          <a:lstStyle>
            <a:lvl1pPr algn="ctr">
              <a:defRPr lang="en-IN" sz="2700" b="1" kern="1200" dirty="0">
                <a:solidFill>
                  <a:schemeClr val="accent1"/>
                </a:solidFill>
                <a:latin typeface="+mn-lt"/>
                <a:ea typeface="Roboto Condensed" panose="02000000000000000000" pitchFamily="2" charset="0"/>
                <a:cs typeface="Lato Semibold" panose="020F0502020204030203" pitchFamily="34" charset="0"/>
              </a:defRPr>
            </a:lvl1pPr>
          </a:lstStyle>
          <a:p>
            <a:r>
              <a:rPr lang="en-US" dirty="0"/>
              <a:t>Slide Separator</a:t>
            </a:r>
            <a:endParaRPr lang="en-IN" dirty="0"/>
          </a:p>
        </p:txBody>
      </p:sp>
      <p:sp>
        <p:nvSpPr>
          <p:cNvPr id="11"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Tree>
    <p:extLst>
      <p:ext uri="{BB962C8B-B14F-4D97-AF65-F5344CB8AC3E}">
        <p14:creationId xmlns:p14="http://schemas.microsoft.com/office/powerpoint/2010/main" val="3967445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lient Intro">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558800" y="437300"/>
            <a:ext cx="3632200" cy="715581"/>
          </a:xfrm>
          <a:prstGeom prst="rect">
            <a:avLst/>
          </a:prstGeom>
          <a:noFill/>
        </p:spPr>
        <p:txBody>
          <a:bodyPr wrap="square" rtlCol="0">
            <a:spAutoFit/>
          </a:bodyPr>
          <a:lstStyle>
            <a:lvl1pPr>
              <a:defRPr lang="uk-UA" sz="2250" b="1">
                <a:solidFill>
                  <a:srgbClr val="0A5E52"/>
                </a:solidFill>
                <a:latin typeface="+mn-lt"/>
                <a:ea typeface="Roboto Condensed" panose="02000000000000000000" pitchFamily="2" charset="0"/>
                <a:cs typeface="+mn-cs"/>
              </a:defRPr>
            </a:lvl1pPr>
          </a:lstStyle>
          <a:p>
            <a:pPr marL="0" lvl="0"/>
            <a:r>
              <a:rPr lang="en-US" dirty="0"/>
              <a:t>heading</a:t>
            </a:r>
            <a:br>
              <a:rPr lang="en-US" dirty="0"/>
            </a:br>
            <a:endParaRPr lang="uk-UA" dirty="0"/>
          </a:p>
        </p:txBody>
      </p:sp>
      <p:grpSp>
        <p:nvGrpSpPr>
          <p:cNvPr id="10" name="Group 9"/>
          <p:cNvGrpSpPr/>
          <p:nvPr userDrawn="1"/>
        </p:nvGrpSpPr>
        <p:grpSpPr>
          <a:xfrm>
            <a:off x="9176004" y="646684"/>
            <a:ext cx="2707136" cy="432817"/>
            <a:chOff x="13764006" y="970025"/>
            <a:chExt cx="4060704" cy="649225"/>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
        <p:nvSpPr>
          <p:cNvPr id="18" name="Text Placeholder 17"/>
          <p:cNvSpPr>
            <a:spLocks noGrp="1"/>
          </p:cNvSpPr>
          <p:nvPr>
            <p:ph type="body" sz="quarter" idx="11" hasCustomPrompt="1"/>
          </p:nvPr>
        </p:nvSpPr>
        <p:spPr>
          <a:xfrm>
            <a:off x="558800" y="838202"/>
            <a:ext cx="3632200" cy="492125"/>
          </a:xfrm>
          <a:prstGeom prst="rect">
            <a:avLst/>
          </a:prstGeom>
        </p:spPr>
        <p:txBody>
          <a:bodyPr/>
          <a:lstStyle>
            <a:lvl1pPr marL="0" indent="0">
              <a:buNone/>
              <a:defRPr lang="en-US" sz="2250" b="1" kern="1200" dirty="0" smtClean="0">
                <a:solidFill>
                  <a:srgbClr val="92D050"/>
                </a:solidFill>
                <a:latin typeface="+mn-lt"/>
                <a:ea typeface="Roboto Condensed" panose="02000000000000000000" pitchFamily="2" charset="0"/>
                <a:cs typeface="+mn-cs"/>
              </a:defRPr>
            </a:lvl1pPr>
          </a:lstStyle>
          <a:p>
            <a:pPr lvl="0"/>
            <a:r>
              <a:rPr lang="en-US" dirty="0"/>
              <a:t>subheading</a:t>
            </a:r>
          </a:p>
        </p:txBody>
      </p:sp>
      <p:cxnSp>
        <p:nvCxnSpPr>
          <p:cNvPr id="16" name="Straight Connector 15"/>
          <p:cNvCxnSpPr/>
          <p:nvPr/>
        </p:nvCxnSpPr>
        <p:spPr>
          <a:xfrm>
            <a:off x="4240083" y="2544119"/>
            <a:ext cx="0" cy="462638"/>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userDrawn="1"/>
        </p:nvSpPr>
        <p:spPr>
          <a:xfrm>
            <a:off x="349887" y="2044226"/>
            <a:ext cx="3472244" cy="3472244"/>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52"/>
            <a:endParaRPr lang="uk-UA" sz="2101">
              <a:solidFill>
                <a:prstClr val="black"/>
              </a:solidFill>
            </a:endParaRPr>
          </a:p>
        </p:txBody>
      </p:sp>
      <p:grpSp>
        <p:nvGrpSpPr>
          <p:cNvPr id="17" name="Group 16"/>
          <p:cNvGrpSpPr/>
          <p:nvPr userDrawn="1"/>
        </p:nvGrpSpPr>
        <p:grpSpPr>
          <a:xfrm>
            <a:off x="4240083" y="1275257"/>
            <a:ext cx="7740000" cy="861302"/>
            <a:chOff x="7848600" y="5198428"/>
            <a:chExt cx="11271160" cy="861302"/>
          </a:xfrm>
        </p:grpSpPr>
        <p:cxnSp>
          <p:nvCxnSpPr>
            <p:cNvPr id="22" name="Straight Connector 21"/>
            <p:cNvCxnSpPr/>
            <p:nvPr/>
          </p:nvCxnSpPr>
          <p:spPr>
            <a:xfrm>
              <a:off x="7848600" y="5198428"/>
              <a:ext cx="0" cy="417731"/>
            </a:xfrm>
            <a:prstGeom prst="line">
              <a:avLst/>
            </a:prstGeom>
            <a:ln w="38100" cap="sq">
              <a:solidFill>
                <a:srgbClr val="B0438C"/>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279999" y="5828898"/>
              <a:ext cx="10839761" cy="230832"/>
            </a:xfrm>
            <a:prstGeom prst="rect">
              <a:avLst/>
            </a:prstGeom>
            <a:noFill/>
          </p:spPr>
          <p:txBody>
            <a:bodyPr wrap="square" rtlCol="0">
              <a:spAutoFit/>
            </a:bodyPr>
            <a:lstStyle/>
            <a:p>
              <a:pPr algn="just">
                <a:defRPr/>
              </a:pPr>
              <a:r>
                <a:rPr lang="en-US" sz="900" dirty="0">
                  <a:solidFill>
                    <a:prstClr val="black"/>
                  </a:solidFill>
                  <a:cs typeface="Arial" pitchFamily="34" charset="0"/>
                </a:rPr>
                <a:t>  </a:t>
              </a:r>
            </a:p>
          </p:txBody>
        </p:sp>
      </p:grpSp>
      <p:cxnSp>
        <p:nvCxnSpPr>
          <p:cNvPr id="25" name="Straight Connector 24"/>
          <p:cNvCxnSpPr/>
          <p:nvPr/>
        </p:nvCxnSpPr>
        <p:spPr>
          <a:xfrm>
            <a:off x="4240087" y="3918520"/>
            <a:ext cx="0" cy="41773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29" name="Picture Placeholder 23"/>
          <p:cNvSpPr>
            <a:spLocks noGrp="1"/>
          </p:cNvSpPr>
          <p:nvPr userDrawn="1">
            <p:ph type="pic" sz="quarter" idx="12"/>
          </p:nvPr>
        </p:nvSpPr>
        <p:spPr>
          <a:xfrm>
            <a:off x="344014" y="2044683"/>
            <a:ext cx="3480484" cy="3467867"/>
          </a:xfrm>
          <a:custGeom>
            <a:avLst/>
            <a:gdLst>
              <a:gd name="connsiteX0" fmla="*/ 0 w 2841625"/>
              <a:gd name="connsiteY0" fmla="*/ 0 h 2581275"/>
              <a:gd name="connsiteX1" fmla="*/ 2841625 w 2841625"/>
              <a:gd name="connsiteY1" fmla="*/ 0 h 2581275"/>
              <a:gd name="connsiteX2" fmla="*/ 2841625 w 2841625"/>
              <a:gd name="connsiteY2" fmla="*/ 2581275 h 2581275"/>
              <a:gd name="connsiteX3" fmla="*/ 0 w 2841625"/>
              <a:gd name="connsiteY3" fmla="*/ 2581275 h 2581275"/>
              <a:gd name="connsiteX4" fmla="*/ 0 w 2841625"/>
              <a:gd name="connsiteY4" fmla="*/ 0 h 2581275"/>
              <a:gd name="connsiteX0" fmla="*/ 0 w 2841625"/>
              <a:gd name="connsiteY0" fmla="*/ 191068 h 2772343"/>
              <a:gd name="connsiteX1" fmla="*/ 2282067 w 2841625"/>
              <a:gd name="connsiteY1" fmla="*/ 0 h 2772343"/>
              <a:gd name="connsiteX2" fmla="*/ 2841625 w 2841625"/>
              <a:gd name="connsiteY2" fmla="*/ 2772343 h 2772343"/>
              <a:gd name="connsiteX3" fmla="*/ 0 w 2841625"/>
              <a:gd name="connsiteY3" fmla="*/ 2772343 h 2772343"/>
              <a:gd name="connsiteX4" fmla="*/ 0 w 2841625"/>
              <a:gd name="connsiteY4" fmla="*/ 191068 h 2772343"/>
              <a:gd name="connsiteX0" fmla="*/ 0 w 2841625"/>
              <a:gd name="connsiteY0" fmla="*/ 191068 h 2772343"/>
              <a:gd name="connsiteX1" fmla="*/ 2282067 w 2841625"/>
              <a:gd name="connsiteY1" fmla="*/ 0 h 2772343"/>
              <a:gd name="connsiteX2" fmla="*/ 2841625 w 2841625"/>
              <a:gd name="connsiteY2" fmla="*/ 2772343 h 2772343"/>
              <a:gd name="connsiteX3" fmla="*/ 0 w 2841625"/>
              <a:gd name="connsiteY3" fmla="*/ 2772343 h 2772343"/>
              <a:gd name="connsiteX4" fmla="*/ 0 w 2841625"/>
              <a:gd name="connsiteY4" fmla="*/ 191068 h 2772343"/>
              <a:gd name="connsiteX0" fmla="*/ 0 w 3279767"/>
              <a:gd name="connsiteY0" fmla="*/ 191068 h 2772343"/>
              <a:gd name="connsiteX1" fmla="*/ 2282067 w 3279767"/>
              <a:gd name="connsiteY1" fmla="*/ 0 h 2772343"/>
              <a:gd name="connsiteX2" fmla="*/ 3235462 w 3279767"/>
              <a:gd name="connsiteY2" fmla="*/ 1391885 h 2772343"/>
              <a:gd name="connsiteX3" fmla="*/ 2841625 w 3279767"/>
              <a:gd name="connsiteY3" fmla="*/ 2772343 h 2772343"/>
              <a:gd name="connsiteX4" fmla="*/ 0 w 3279767"/>
              <a:gd name="connsiteY4" fmla="*/ 2772343 h 2772343"/>
              <a:gd name="connsiteX5" fmla="*/ 0 w 3279767"/>
              <a:gd name="connsiteY5" fmla="*/ 191068 h 2772343"/>
              <a:gd name="connsiteX0" fmla="*/ 0 w 3279767"/>
              <a:gd name="connsiteY0" fmla="*/ 464210 h 3045485"/>
              <a:gd name="connsiteX1" fmla="*/ 1761504 w 3279767"/>
              <a:gd name="connsiteY1" fmla="*/ 0 h 3045485"/>
              <a:gd name="connsiteX2" fmla="*/ 2282067 w 3279767"/>
              <a:gd name="connsiteY2" fmla="*/ 273142 h 3045485"/>
              <a:gd name="connsiteX3" fmla="*/ 3235462 w 3279767"/>
              <a:gd name="connsiteY3" fmla="*/ 1665027 h 3045485"/>
              <a:gd name="connsiteX4" fmla="*/ 2841625 w 3279767"/>
              <a:gd name="connsiteY4" fmla="*/ 3045485 h 3045485"/>
              <a:gd name="connsiteX5" fmla="*/ 0 w 3279767"/>
              <a:gd name="connsiteY5" fmla="*/ 3045485 h 3045485"/>
              <a:gd name="connsiteX6" fmla="*/ 0 w 3279767"/>
              <a:gd name="connsiteY6" fmla="*/ 464210 h 3045485"/>
              <a:gd name="connsiteX0" fmla="*/ 0 w 3279767"/>
              <a:gd name="connsiteY0" fmla="*/ 467276 h 3048551"/>
              <a:gd name="connsiteX1" fmla="*/ 847104 w 3279767"/>
              <a:gd name="connsiteY1" fmla="*/ 112248 h 3048551"/>
              <a:gd name="connsiteX2" fmla="*/ 1761504 w 3279767"/>
              <a:gd name="connsiteY2" fmla="*/ 3066 h 3048551"/>
              <a:gd name="connsiteX3" fmla="*/ 2282067 w 3279767"/>
              <a:gd name="connsiteY3" fmla="*/ 276208 h 3048551"/>
              <a:gd name="connsiteX4" fmla="*/ 3235462 w 3279767"/>
              <a:gd name="connsiteY4" fmla="*/ 1668093 h 3048551"/>
              <a:gd name="connsiteX5" fmla="*/ 2841625 w 3279767"/>
              <a:gd name="connsiteY5" fmla="*/ 3048551 h 3048551"/>
              <a:gd name="connsiteX6" fmla="*/ 0 w 3279767"/>
              <a:gd name="connsiteY6" fmla="*/ 3048551 h 3048551"/>
              <a:gd name="connsiteX7" fmla="*/ 0 w 3279767"/>
              <a:gd name="connsiteY7" fmla="*/ 467276 h 3048551"/>
              <a:gd name="connsiteX0" fmla="*/ 0 w 3245634"/>
              <a:gd name="connsiteY0" fmla="*/ 467276 h 3225972"/>
              <a:gd name="connsiteX1" fmla="*/ 847104 w 3245634"/>
              <a:gd name="connsiteY1" fmla="*/ 112248 h 3225972"/>
              <a:gd name="connsiteX2" fmla="*/ 1761504 w 3245634"/>
              <a:gd name="connsiteY2" fmla="*/ 3066 h 3225972"/>
              <a:gd name="connsiteX3" fmla="*/ 2282067 w 3245634"/>
              <a:gd name="connsiteY3" fmla="*/ 276208 h 3225972"/>
              <a:gd name="connsiteX4" fmla="*/ 3235462 w 3245634"/>
              <a:gd name="connsiteY4" fmla="*/ 1668093 h 3225972"/>
              <a:gd name="connsiteX5" fmla="*/ 2295715 w 3245634"/>
              <a:gd name="connsiteY5" fmla="*/ 3225972 h 3225972"/>
              <a:gd name="connsiteX6" fmla="*/ 0 w 3245634"/>
              <a:gd name="connsiteY6" fmla="*/ 3048551 h 3225972"/>
              <a:gd name="connsiteX7" fmla="*/ 0 w 3245634"/>
              <a:gd name="connsiteY7" fmla="*/ 467276 h 3225972"/>
              <a:gd name="connsiteX0" fmla="*/ 0 w 3151830"/>
              <a:gd name="connsiteY0" fmla="*/ 467276 h 3225972"/>
              <a:gd name="connsiteX1" fmla="*/ 847104 w 3151830"/>
              <a:gd name="connsiteY1" fmla="*/ 112248 h 3225972"/>
              <a:gd name="connsiteX2" fmla="*/ 1761504 w 3151830"/>
              <a:gd name="connsiteY2" fmla="*/ 3066 h 3225972"/>
              <a:gd name="connsiteX3" fmla="*/ 2282067 w 3151830"/>
              <a:gd name="connsiteY3" fmla="*/ 276208 h 3225972"/>
              <a:gd name="connsiteX4" fmla="*/ 3139928 w 3151830"/>
              <a:gd name="connsiteY4" fmla="*/ 1681741 h 3225972"/>
              <a:gd name="connsiteX5" fmla="*/ 2295715 w 3151830"/>
              <a:gd name="connsiteY5" fmla="*/ 3225972 h 3225972"/>
              <a:gd name="connsiteX6" fmla="*/ 0 w 3151830"/>
              <a:gd name="connsiteY6" fmla="*/ 3048551 h 3225972"/>
              <a:gd name="connsiteX7" fmla="*/ 0 w 3151830"/>
              <a:gd name="connsiteY7" fmla="*/ 467276 h 3225972"/>
              <a:gd name="connsiteX0" fmla="*/ 0 w 3185506"/>
              <a:gd name="connsiteY0" fmla="*/ 467276 h 3225972"/>
              <a:gd name="connsiteX1" fmla="*/ 847104 w 3185506"/>
              <a:gd name="connsiteY1" fmla="*/ 112248 h 3225972"/>
              <a:gd name="connsiteX2" fmla="*/ 1761504 w 3185506"/>
              <a:gd name="connsiteY2" fmla="*/ 3066 h 3225972"/>
              <a:gd name="connsiteX3" fmla="*/ 2282067 w 3185506"/>
              <a:gd name="connsiteY3" fmla="*/ 276208 h 3225972"/>
              <a:gd name="connsiteX4" fmla="*/ 3003450 w 3185506"/>
              <a:gd name="connsiteY4" fmla="*/ 1081238 h 3225972"/>
              <a:gd name="connsiteX5" fmla="*/ 3139928 w 3185506"/>
              <a:gd name="connsiteY5" fmla="*/ 1681741 h 3225972"/>
              <a:gd name="connsiteX6" fmla="*/ 2295715 w 3185506"/>
              <a:gd name="connsiteY6" fmla="*/ 3225972 h 3225972"/>
              <a:gd name="connsiteX7" fmla="*/ 0 w 3185506"/>
              <a:gd name="connsiteY7" fmla="*/ 3048551 h 3225972"/>
              <a:gd name="connsiteX8" fmla="*/ 0 w 3185506"/>
              <a:gd name="connsiteY8" fmla="*/ 467276 h 3225972"/>
              <a:gd name="connsiteX0" fmla="*/ 0 w 3175256"/>
              <a:gd name="connsiteY0" fmla="*/ 467276 h 3225972"/>
              <a:gd name="connsiteX1" fmla="*/ 847104 w 3175256"/>
              <a:gd name="connsiteY1" fmla="*/ 112248 h 3225972"/>
              <a:gd name="connsiteX2" fmla="*/ 1761504 w 3175256"/>
              <a:gd name="connsiteY2" fmla="*/ 3066 h 3225972"/>
              <a:gd name="connsiteX3" fmla="*/ 2282067 w 3175256"/>
              <a:gd name="connsiteY3" fmla="*/ 276208 h 3225972"/>
              <a:gd name="connsiteX4" fmla="*/ 3003450 w 3175256"/>
              <a:gd name="connsiteY4" fmla="*/ 1081238 h 3225972"/>
              <a:gd name="connsiteX5" fmla="*/ 3139928 w 3175256"/>
              <a:gd name="connsiteY5" fmla="*/ 1681741 h 3225972"/>
              <a:gd name="connsiteX6" fmla="*/ 2295715 w 3175256"/>
              <a:gd name="connsiteY6" fmla="*/ 3225972 h 3225972"/>
              <a:gd name="connsiteX7" fmla="*/ 0 w 3175256"/>
              <a:gd name="connsiteY7" fmla="*/ 3048551 h 3225972"/>
              <a:gd name="connsiteX8" fmla="*/ 0 w 3175256"/>
              <a:gd name="connsiteY8" fmla="*/ 467276 h 3225972"/>
              <a:gd name="connsiteX0" fmla="*/ 0 w 3152041"/>
              <a:gd name="connsiteY0" fmla="*/ 467276 h 3225972"/>
              <a:gd name="connsiteX1" fmla="*/ 847104 w 3152041"/>
              <a:gd name="connsiteY1" fmla="*/ 112248 h 3225972"/>
              <a:gd name="connsiteX2" fmla="*/ 1761504 w 3152041"/>
              <a:gd name="connsiteY2" fmla="*/ 3066 h 3225972"/>
              <a:gd name="connsiteX3" fmla="*/ 2282067 w 3152041"/>
              <a:gd name="connsiteY3" fmla="*/ 276208 h 3225972"/>
              <a:gd name="connsiteX4" fmla="*/ 3003450 w 3152041"/>
              <a:gd name="connsiteY4" fmla="*/ 1081238 h 3225972"/>
              <a:gd name="connsiteX5" fmla="*/ 3112632 w 3152041"/>
              <a:gd name="connsiteY5" fmla="*/ 1968344 h 3225972"/>
              <a:gd name="connsiteX6" fmla="*/ 2295715 w 3152041"/>
              <a:gd name="connsiteY6" fmla="*/ 3225972 h 3225972"/>
              <a:gd name="connsiteX7" fmla="*/ 0 w 3152041"/>
              <a:gd name="connsiteY7" fmla="*/ 3048551 h 3225972"/>
              <a:gd name="connsiteX8" fmla="*/ 0 w 3152041"/>
              <a:gd name="connsiteY8" fmla="*/ 467276 h 3225972"/>
              <a:gd name="connsiteX0" fmla="*/ 0 w 3152041"/>
              <a:gd name="connsiteY0" fmla="*/ 467276 h 3225972"/>
              <a:gd name="connsiteX1" fmla="*/ 847104 w 3152041"/>
              <a:gd name="connsiteY1" fmla="*/ 112248 h 3225972"/>
              <a:gd name="connsiteX2" fmla="*/ 1761504 w 3152041"/>
              <a:gd name="connsiteY2" fmla="*/ 3066 h 3225972"/>
              <a:gd name="connsiteX3" fmla="*/ 2282067 w 3152041"/>
              <a:gd name="connsiteY3" fmla="*/ 276208 h 3225972"/>
              <a:gd name="connsiteX4" fmla="*/ 2675905 w 3152041"/>
              <a:gd name="connsiteY4" fmla="*/ 603566 h 3225972"/>
              <a:gd name="connsiteX5" fmla="*/ 3003450 w 3152041"/>
              <a:gd name="connsiteY5" fmla="*/ 1081238 h 3225972"/>
              <a:gd name="connsiteX6" fmla="*/ 3112632 w 3152041"/>
              <a:gd name="connsiteY6" fmla="*/ 1968344 h 3225972"/>
              <a:gd name="connsiteX7" fmla="*/ 2295715 w 3152041"/>
              <a:gd name="connsiteY7" fmla="*/ 3225972 h 3225972"/>
              <a:gd name="connsiteX8" fmla="*/ 0 w 3152041"/>
              <a:gd name="connsiteY8" fmla="*/ 3048551 h 3225972"/>
              <a:gd name="connsiteX9" fmla="*/ 0 w 3152041"/>
              <a:gd name="connsiteY9" fmla="*/ 467276 h 3225972"/>
              <a:gd name="connsiteX0" fmla="*/ 0 w 3152041"/>
              <a:gd name="connsiteY0" fmla="*/ 467276 h 3476241"/>
              <a:gd name="connsiteX1" fmla="*/ 847104 w 3152041"/>
              <a:gd name="connsiteY1" fmla="*/ 112248 h 3476241"/>
              <a:gd name="connsiteX2" fmla="*/ 1761504 w 3152041"/>
              <a:gd name="connsiteY2" fmla="*/ 3066 h 3476241"/>
              <a:gd name="connsiteX3" fmla="*/ 2282067 w 3152041"/>
              <a:gd name="connsiteY3" fmla="*/ 276208 h 3476241"/>
              <a:gd name="connsiteX4" fmla="*/ 2675905 w 3152041"/>
              <a:gd name="connsiteY4" fmla="*/ 603566 h 3476241"/>
              <a:gd name="connsiteX5" fmla="*/ 3003450 w 3152041"/>
              <a:gd name="connsiteY5" fmla="*/ 1081238 h 3476241"/>
              <a:gd name="connsiteX6" fmla="*/ 3112632 w 3152041"/>
              <a:gd name="connsiteY6" fmla="*/ 1968344 h 3476241"/>
              <a:gd name="connsiteX7" fmla="*/ 2295715 w 3152041"/>
              <a:gd name="connsiteY7" fmla="*/ 3225972 h 3476241"/>
              <a:gd name="connsiteX8" fmla="*/ 1347177 w 3152041"/>
              <a:gd name="connsiteY8" fmla="*/ 3475101 h 3476241"/>
              <a:gd name="connsiteX9" fmla="*/ 0 w 3152041"/>
              <a:gd name="connsiteY9" fmla="*/ 3048551 h 3476241"/>
              <a:gd name="connsiteX10" fmla="*/ 0 w 3152041"/>
              <a:gd name="connsiteY10" fmla="*/ 467276 h 3476241"/>
              <a:gd name="connsiteX0" fmla="*/ 0 w 3152041"/>
              <a:gd name="connsiteY0" fmla="*/ 467276 h 3486683"/>
              <a:gd name="connsiteX1" fmla="*/ 847104 w 3152041"/>
              <a:gd name="connsiteY1" fmla="*/ 112248 h 3486683"/>
              <a:gd name="connsiteX2" fmla="*/ 1761504 w 3152041"/>
              <a:gd name="connsiteY2" fmla="*/ 3066 h 3486683"/>
              <a:gd name="connsiteX3" fmla="*/ 2282067 w 3152041"/>
              <a:gd name="connsiteY3" fmla="*/ 276208 h 3486683"/>
              <a:gd name="connsiteX4" fmla="*/ 2675905 w 3152041"/>
              <a:gd name="connsiteY4" fmla="*/ 603566 h 3486683"/>
              <a:gd name="connsiteX5" fmla="*/ 3003450 w 3152041"/>
              <a:gd name="connsiteY5" fmla="*/ 1081238 h 3486683"/>
              <a:gd name="connsiteX6" fmla="*/ 3112632 w 3152041"/>
              <a:gd name="connsiteY6" fmla="*/ 1968344 h 3486683"/>
              <a:gd name="connsiteX7" fmla="*/ 2295715 w 3152041"/>
              <a:gd name="connsiteY7" fmla="*/ 3225972 h 3486683"/>
              <a:gd name="connsiteX8" fmla="*/ 1824849 w 3152041"/>
              <a:gd name="connsiteY8" fmla="*/ 3365918 h 3486683"/>
              <a:gd name="connsiteX9" fmla="*/ 1347177 w 3152041"/>
              <a:gd name="connsiteY9" fmla="*/ 3475101 h 3486683"/>
              <a:gd name="connsiteX10" fmla="*/ 0 w 3152041"/>
              <a:gd name="connsiteY10" fmla="*/ 3048551 h 3486683"/>
              <a:gd name="connsiteX11" fmla="*/ 0 w 3152041"/>
              <a:gd name="connsiteY11" fmla="*/ 467276 h 3486683"/>
              <a:gd name="connsiteX0" fmla="*/ 556515 w 3708556"/>
              <a:gd name="connsiteY0" fmla="*/ 467276 h 3486683"/>
              <a:gd name="connsiteX1" fmla="*/ 1403619 w 3708556"/>
              <a:gd name="connsiteY1" fmla="*/ 112248 h 3486683"/>
              <a:gd name="connsiteX2" fmla="*/ 2318019 w 3708556"/>
              <a:gd name="connsiteY2" fmla="*/ 3066 h 3486683"/>
              <a:gd name="connsiteX3" fmla="*/ 2838582 w 3708556"/>
              <a:gd name="connsiteY3" fmla="*/ 276208 h 3486683"/>
              <a:gd name="connsiteX4" fmla="*/ 3232420 w 3708556"/>
              <a:gd name="connsiteY4" fmla="*/ 603566 h 3486683"/>
              <a:gd name="connsiteX5" fmla="*/ 3559965 w 3708556"/>
              <a:gd name="connsiteY5" fmla="*/ 1081238 h 3486683"/>
              <a:gd name="connsiteX6" fmla="*/ 3669147 w 3708556"/>
              <a:gd name="connsiteY6" fmla="*/ 1968344 h 3486683"/>
              <a:gd name="connsiteX7" fmla="*/ 2852230 w 3708556"/>
              <a:gd name="connsiteY7" fmla="*/ 3225972 h 3486683"/>
              <a:gd name="connsiteX8" fmla="*/ 2381364 w 3708556"/>
              <a:gd name="connsiteY8" fmla="*/ 3365918 h 3486683"/>
              <a:gd name="connsiteX9" fmla="*/ 1903692 w 3708556"/>
              <a:gd name="connsiteY9" fmla="*/ 3475101 h 3486683"/>
              <a:gd name="connsiteX10" fmla="*/ 556515 w 3708556"/>
              <a:gd name="connsiteY10" fmla="*/ 3048551 h 3486683"/>
              <a:gd name="connsiteX11" fmla="*/ 0 w 3708556"/>
              <a:gd name="connsiteY11" fmla="*/ 1818952 h 3486683"/>
              <a:gd name="connsiteX12" fmla="*/ 556515 w 3708556"/>
              <a:gd name="connsiteY12" fmla="*/ 467276 h 3486683"/>
              <a:gd name="connsiteX0" fmla="*/ 556515 w 3708556"/>
              <a:gd name="connsiteY0" fmla="*/ 467276 h 3486683"/>
              <a:gd name="connsiteX1" fmla="*/ 1403619 w 3708556"/>
              <a:gd name="connsiteY1" fmla="*/ 112248 h 3486683"/>
              <a:gd name="connsiteX2" fmla="*/ 2318019 w 3708556"/>
              <a:gd name="connsiteY2" fmla="*/ 3066 h 3486683"/>
              <a:gd name="connsiteX3" fmla="*/ 2838582 w 3708556"/>
              <a:gd name="connsiteY3" fmla="*/ 276208 h 3486683"/>
              <a:gd name="connsiteX4" fmla="*/ 3232420 w 3708556"/>
              <a:gd name="connsiteY4" fmla="*/ 603566 h 3486683"/>
              <a:gd name="connsiteX5" fmla="*/ 3559965 w 3708556"/>
              <a:gd name="connsiteY5" fmla="*/ 1081238 h 3486683"/>
              <a:gd name="connsiteX6" fmla="*/ 3669147 w 3708556"/>
              <a:gd name="connsiteY6" fmla="*/ 1968344 h 3486683"/>
              <a:gd name="connsiteX7" fmla="*/ 2852230 w 3708556"/>
              <a:gd name="connsiteY7" fmla="*/ 3225972 h 3486683"/>
              <a:gd name="connsiteX8" fmla="*/ 2381364 w 3708556"/>
              <a:gd name="connsiteY8" fmla="*/ 3365918 h 3486683"/>
              <a:gd name="connsiteX9" fmla="*/ 1903692 w 3708556"/>
              <a:gd name="connsiteY9" fmla="*/ 3475101 h 3486683"/>
              <a:gd name="connsiteX10" fmla="*/ 556515 w 3708556"/>
              <a:gd name="connsiteY10" fmla="*/ 3048551 h 3486683"/>
              <a:gd name="connsiteX11" fmla="*/ 0 w 3708556"/>
              <a:gd name="connsiteY11" fmla="*/ 1818952 h 3486683"/>
              <a:gd name="connsiteX12" fmla="*/ 556515 w 3708556"/>
              <a:gd name="connsiteY12" fmla="*/ 467276 h 3486683"/>
              <a:gd name="connsiteX0" fmla="*/ 447332 w 3708556"/>
              <a:gd name="connsiteY0" fmla="*/ 453629 h 3486683"/>
              <a:gd name="connsiteX1" fmla="*/ 1403619 w 3708556"/>
              <a:gd name="connsiteY1" fmla="*/ 112248 h 3486683"/>
              <a:gd name="connsiteX2" fmla="*/ 2318019 w 3708556"/>
              <a:gd name="connsiteY2" fmla="*/ 3066 h 3486683"/>
              <a:gd name="connsiteX3" fmla="*/ 2838582 w 3708556"/>
              <a:gd name="connsiteY3" fmla="*/ 276208 h 3486683"/>
              <a:gd name="connsiteX4" fmla="*/ 3232420 w 3708556"/>
              <a:gd name="connsiteY4" fmla="*/ 603566 h 3486683"/>
              <a:gd name="connsiteX5" fmla="*/ 3559965 w 3708556"/>
              <a:gd name="connsiteY5" fmla="*/ 1081238 h 3486683"/>
              <a:gd name="connsiteX6" fmla="*/ 3669147 w 3708556"/>
              <a:gd name="connsiteY6" fmla="*/ 1968344 h 3486683"/>
              <a:gd name="connsiteX7" fmla="*/ 2852230 w 3708556"/>
              <a:gd name="connsiteY7" fmla="*/ 3225972 h 3486683"/>
              <a:gd name="connsiteX8" fmla="*/ 2381364 w 3708556"/>
              <a:gd name="connsiteY8" fmla="*/ 3365918 h 3486683"/>
              <a:gd name="connsiteX9" fmla="*/ 1903692 w 3708556"/>
              <a:gd name="connsiteY9" fmla="*/ 3475101 h 3486683"/>
              <a:gd name="connsiteX10" fmla="*/ 556515 w 3708556"/>
              <a:gd name="connsiteY10" fmla="*/ 3048551 h 3486683"/>
              <a:gd name="connsiteX11" fmla="*/ 0 w 3708556"/>
              <a:gd name="connsiteY11" fmla="*/ 1818952 h 3486683"/>
              <a:gd name="connsiteX12" fmla="*/ 447332 w 3708556"/>
              <a:gd name="connsiteY12" fmla="*/ 453629 h 3486683"/>
              <a:gd name="connsiteX0" fmla="*/ 447332 w 3708556"/>
              <a:gd name="connsiteY0" fmla="*/ 453629 h 3486683"/>
              <a:gd name="connsiteX1" fmla="*/ 1403619 w 3708556"/>
              <a:gd name="connsiteY1" fmla="*/ 112248 h 3486683"/>
              <a:gd name="connsiteX2" fmla="*/ 2318019 w 3708556"/>
              <a:gd name="connsiteY2" fmla="*/ 3066 h 3486683"/>
              <a:gd name="connsiteX3" fmla="*/ 2838582 w 3708556"/>
              <a:gd name="connsiteY3" fmla="*/ 276208 h 3486683"/>
              <a:gd name="connsiteX4" fmla="*/ 3232420 w 3708556"/>
              <a:gd name="connsiteY4" fmla="*/ 603566 h 3486683"/>
              <a:gd name="connsiteX5" fmla="*/ 3559965 w 3708556"/>
              <a:gd name="connsiteY5" fmla="*/ 1081238 h 3486683"/>
              <a:gd name="connsiteX6" fmla="*/ 3669147 w 3708556"/>
              <a:gd name="connsiteY6" fmla="*/ 1968344 h 3486683"/>
              <a:gd name="connsiteX7" fmla="*/ 2852230 w 3708556"/>
              <a:gd name="connsiteY7" fmla="*/ 3225972 h 3486683"/>
              <a:gd name="connsiteX8" fmla="*/ 2381364 w 3708556"/>
              <a:gd name="connsiteY8" fmla="*/ 3365918 h 3486683"/>
              <a:gd name="connsiteX9" fmla="*/ 1903692 w 3708556"/>
              <a:gd name="connsiteY9" fmla="*/ 3475101 h 3486683"/>
              <a:gd name="connsiteX10" fmla="*/ 556515 w 3708556"/>
              <a:gd name="connsiteY10" fmla="*/ 3048551 h 3486683"/>
              <a:gd name="connsiteX11" fmla="*/ 0 w 3708556"/>
              <a:gd name="connsiteY11" fmla="*/ 1818952 h 3486683"/>
              <a:gd name="connsiteX12" fmla="*/ 447332 w 3708556"/>
              <a:gd name="connsiteY12" fmla="*/ 453629 h 3486683"/>
              <a:gd name="connsiteX0" fmla="*/ 447332 w 3708556"/>
              <a:gd name="connsiteY0" fmla="*/ 509102 h 3542156"/>
              <a:gd name="connsiteX1" fmla="*/ 1362676 w 3708556"/>
              <a:gd name="connsiteY1" fmla="*/ 31243 h 3542156"/>
              <a:gd name="connsiteX2" fmla="*/ 2318019 w 3708556"/>
              <a:gd name="connsiteY2" fmla="*/ 58539 h 3542156"/>
              <a:gd name="connsiteX3" fmla="*/ 2838582 w 3708556"/>
              <a:gd name="connsiteY3" fmla="*/ 331681 h 3542156"/>
              <a:gd name="connsiteX4" fmla="*/ 3232420 w 3708556"/>
              <a:gd name="connsiteY4" fmla="*/ 659039 h 3542156"/>
              <a:gd name="connsiteX5" fmla="*/ 3559965 w 3708556"/>
              <a:gd name="connsiteY5" fmla="*/ 1136711 h 3542156"/>
              <a:gd name="connsiteX6" fmla="*/ 3669147 w 3708556"/>
              <a:gd name="connsiteY6" fmla="*/ 2023817 h 3542156"/>
              <a:gd name="connsiteX7" fmla="*/ 2852230 w 3708556"/>
              <a:gd name="connsiteY7" fmla="*/ 3281445 h 3542156"/>
              <a:gd name="connsiteX8" fmla="*/ 2381364 w 3708556"/>
              <a:gd name="connsiteY8" fmla="*/ 3421391 h 3542156"/>
              <a:gd name="connsiteX9" fmla="*/ 1903692 w 3708556"/>
              <a:gd name="connsiteY9" fmla="*/ 3530574 h 3542156"/>
              <a:gd name="connsiteX10" fmla="*/ 556515 w 3708556"/>
              <a:gd name="connsiteY10" fmla="*/ 3104024 h 3542156"/>
              <a:gd name="connsiteX11" fmla="*/ 0 w 3708556"/>
              <a:gd name="connsiteY11" fmla="*/ 1874425 h 3542156"/>
              <a:gd name="connsiteX12" fmla="*/ 447332 w 3708556"/>
              <a:gd name="connsiteY12" fmla="*/ 509102 h 3542156"/>
              <a:gd name="connsiteX0" fmla="*/ 470504 w 3731728"/>
              <a:gd name="connsiteY0" fmla="*/ 509102 h 3542156"/>
              <a:gd name="connsiteX1" fmla="*/ 1385848 w 3731728"/>
              <a:gd name="connsiteY1" fmla="*/ 31243 h 3542156"/>
              <a:gd name="connsiteX2" fmla="*/ 2341191 w 3731728"/>
              <a:gd name="connsiteY2" fmla="*/ 58539 h 3542156"/>
              <a:gd name="connsiteX3" fmla="*/ 2861754 w 3731728"/>
              <a:gd name="connsiteY3" fmla="*/ 331681 h 3542156"/>
              <a:gd name="connsiteX4" fmla="*/ 3255592 w 3731728"/>
              <a:gd name="connsiteY4" fmla="*/ 659039 h 3542156"/>
              <a:gd name="connsiteX5" fmla="*/ 3583137 w 3731728"/>
              <a:gd name="connsiteY5" fmla="*/ 1136711 h 3542156"/>
              <a:gd name="connsiteX6" fmla="*/ 3692319 w 3731728"/>
              <a:gd name="connsiteY6" fmla="*/ 2023817 h 3542156"/>
              <a:gd name="connsiteX7" fmla="*/ 2875402 w 3731728"/>
              <a:gd name="connsiteY7" fmla="*/ 3281445 h 3542156"/>
              <a:gd name="connsiteX8" fmla="*/ 2404536 w 3731728"/>
              <a:gd name="connsiteY8" fmla="*/ 3421391 h 3542156"/>
              <a:gd name="connsiteX9" fmla="*/ 1926864 w 3731728"/>
              <a:gd name="connsiteY9" fmla="*/ 3530574 h 3542156"/>
              <a:gd name="connsiteX10" fmla="*/ 579687 w 3731728"/>
              <a:gd name="connsiteY10" fmla="*/ 3104024 h 3542156"/>
              <a:gd name="connsiteX11" fmla="*/ 23172 w 3731728"/>
              <a:gd name="connsiteY11" fmla="*/ 1874425 h 3542156"/>
              <a:gd name="connsiteX12" fmla="*/ 118706 w 3731728"/>
              <a:gd name="connsiteY12" fmla="*/ 1137446 h 3542156"/>
              <a:gd name="connsiteX13" fmla="*/ 470504 w 3731728"/>
              <a:gd name="connsiteY13" fmla="*/ 509102 h 3542156"/>
              <a:gd name="connsiteX0" fmla="*/ 470504 w 3731728"/>
              <a:gd name="connsiteY0" fmla="*/ 509102 h 3542156"/>
              <a:gd name="connsiteX1" fmla="*/ 1385848 w 3731728"/>
              <a:gd name="connsiteY1" fmla="*/ 31243 h 3542156"/>
              <a:gd name="connsiteX2" fmla="*/ 2341191 w 3731728"/>
              <a:gd name="connsiteY2" fmla="*/ 58539 h 3542156"/>
              <a:gd name="connsiteX3" fmla="*/ 2861754 w 3731728"/>
              <a:gd name="connsiteY3" fmla="*/ 331681 h 3542156"/>
              <a:gd name="connsiteX4" fmla="*/ 3255592 w 3731728"/>
              <a:gd name="connsiteY4" fmla="*/ 659039 h 3542156"/>
              <a:gd name="connsiteX5" fmla="*/ 3583137 w 3731728"/>
              <a:gd name="connsiteY5" fmla="*/ 1136711 h 3542156"/>
              <a:gd name="connsiteX6" fmla="*/ 3692319 w 3731728"/>
              <a:gd name="connsiteY6" fmla="*/ 2023817 h 3542156"/>
              <a:gd name="connsiteX7" fmla="*/ 2875402 w 3731728"/>
              <a:gd name="connsiteY7" fmla="*/ 3281445 h 3542156"/>
              <a:gd name="connsiteX8" fmla="*/ 2404536 w 3731728"/>
              <a:gd name="connsiteY8" fmla="*/ 3421391 h 3542156"/>
              <a:gd name="connsiteX9" fmla="*/ 1926864 w 3731728"/>
              <a:gd name="connsiteY9" fmla="*/ 3530574 h 3542156"/>
              <a:gd name="connsiteX10" fmla="*/ 579687 w 3731728"/>
              <a:gd name="connsiteY10" fmla="*/ 3104024 h 3542156"/>
              <a:gd name="connsiteX11" fmla="*/ 186945 w 3731728"/>
              <a:gd name="connsiteY11" fmla="*/ 2461279 h 3542156"/>
              <a:gd name="connsiteX12" fmla="*/ 23172 w 3731728"/>
              <a:gd name="connsiteY12" fmla="*/ 1874425 h 3542156"/>
              <a:gd name="connsiteX13" fmla="*/ 118706 w 3731728"/>
              <a:gd name="connsiteY13" fmla="*/ 1137446 h 3542156"/>
              <a:gd name="connsiteX14" fmla="*/ 470504 w 3731728"/>
              <a:gd name="connsiteY14" fmla="*/ 509102 h 3542156"/>
              <a:gd name="connsiteX0" fmla="*/ 470504 w 3731728"/>
              <a:gd name="connsiteY0" fmla="*/ 509102 h 3542156"/>
              <a:gd name="connsiteX1" fmla="*/ 1385848 w 3731728"/>
              <a:gd name="connsiteY1" fmla="*/ 31243 h 3542156"/>
              <a:gd name="connsiteX2" fmla="*/ 2341191 w 3731728"/>
              <a:gd name="connsiteY2" fmla="*/ 58539 h 3542156"/>
              <a:gd name="connsiteX3" fmla="*/ 2861754 w 3731728"/>
              <a:gd name="connsiteY3" fmla="*/ 331681 h 3542156"/>
              <a:gd name="connsiteX4" fmla="*/ 3255592 w 3731728"/>
              <a:gd name="connsiteY4" fmla="*/ 659039 h 3542156"/>
              <a:gd name="connsiteX5" fmla="*/ 3583137 w 3731728"/>
              <a:gd name="connsiteY5" fmla="*/ 1136711 h 3542156"/>
              <a:gd name="connsiteX6" fmla="*/ 3692319 w 3731728"/>
              <a:gd name="connsiteY6" fmla="*/ 2023817 h 3542156"/>
              <a:gd name="connsiteX7" fmla="*/ 2875402 w 3731728"/>
              <a:gd name="connsiteY7" fmla="*/ 3281445 h 3542156"/>
              <a:gd name="connsiteX8" fmla="*/ 2404536 w 3731728"/>
              <a:gd name="connsiteY8" fmla="*/ 3421391 h 3542156"/>
              <a:gd name="connsiteX9" fmla="*/ 1926864 w 3731728"/>
              <a:gd name="connsiteY9" fmla="*/ 3530574 h 3542156"/>
              <a:gd name="connsiteX10" fmla="*/ 661574 w 3731728"/>
              <a:gd name="connsiteY10" fmla="*/ 3076728 h 3542156"/>
              <a:gd name="connsiteX11" fmla="*/ 186945 w 3731728"/>
              <a:gd name="connsiteY11" fmla="*/ 2461279 h 3542156"/>
              <a:gd name="connsiteX12" fmla="*/ 23172 w 3731728"/>
              <a:gd name="connsiteY12" fmla="*/ 1874425 h 3542156"/>
              <a:gd name="connsiteX13" fmla="*/ 118706 w 3731728"/>
              <a:gd name="connsiteY13" fmla="*/ 1137446 h 3542156"/>
              <a:gd name="connsiteX14" fmla="*/ 470504 w 3731728"/>
              <a:gd name="connsiteY14" fmla="*/ 509102 h 3542156"/>
              <a:gd name="connsiteX0" fmla="*/ 470504 w 3731728"/>
              <a:gd name="connsiteY0" fmla="*/ 509102 h 3542156"/>
              <a:gd name="connsiteX1" fmla="*/ 1385848 w 3731728"/>
              <a:gd name="connsiteY1" fmla="*/ 31243 h 3542156"/>
              <a:gd name="connsiteX2" fmla="*/ 2341191 w 3731728"/>
              <a:gd name="connsiteY2" fmla="*/ 58539 h 3542156"/>
              <a:gd name="connsiteX3" fmla="*/ 2861754 w 3731728"/>
              <a:gd name="connsiteY3" fmla="*/ 331681 h 3542156"/>
              <a:gd name="connsiteX4" fmla="*/ 3255592 w 3731728"/>
              <a:gd name="connsiteY4" fmla="*/ 659039 h 3542156"/>
              <a:gd name="connsiteX5" fmla="*/ 3583137 w 3731728"/>
              <a:gd name="connsiteY5" fmla="*/ 1136711 h 3542156"/>
              <a:gd name="connsiteX6" fmla="*/ 3692319 w 3731728"/>
              <a:gd name="connsiteY6" fmla="*/ 2023817 h 3542156"/>
              <a:gd name="connsiteX7" fmla="*/ 2875402 w 3731728"/>
              <a:gd name="connsiteY7" fmla="*/ 3281445 h 3542156"/>
              <a:gd name="connsiteX8" fmla="*/ 2404536 w 3731728"/>
              <a:gd name="connsiteY8" fmla="*/ 3421391 h 3542156"/>
              <a:gd name="connsiteX9" fmla="*/ 1926864 w 3731728"/>
              <a:gd name="connsiteY9" fmla="*/ 3530574 h 3542156"/>
              <a:gd name="connsiteX10" fmla="*/ 661574 w 3731728"/>
              <a:gd name="connsiteY10" fmla="*/ 3076728 h 3542156"/>
              <a:gd name="connsiteX11" fmla="*/ 186945 w 3731728"/>
              <a:gd name="connsiteY11" fmla="*/ 2461279 h 3542156"/>
              <a:gd name="connsiteX12" fmla="*/ 23172 w 3731728"/>
              <a:gd name="connsiteY12" fmla="*/ 1874425 h 3542156"/>
              <a:gd name="connsiteX13" fmla="*/ 118706 w 3731728"/>
              <a:gd name="connsiteY13" fmla="*/ 1137446 h 3542156"/>
              <a:gd name="connsiteX14" fmla="*/ 470504 w 3731728"/>
              <a:gd name="connsiteY14" fmla="*/ 509102 h 3542156"/>
              <a:gd name="connsiteX0" fmla="*/ 470504 w 3731728"/>
              <a:gd name="connsiteY0" fmla="*/ 509102 h 3532736"/>
              <a:gd name="connsiteX1" fmla="*/ 1385848 w 3731728"/>
              <a:gd name="connsiteY1" fmla="*/ 31243 h 3532736"/>
              <a:gd name="connsiteX2" fmla="*/ 2341191 w 3731728"/>
              <a:gd name="connsiteY2" fmla="*/ 58539 h 3532736"/>
              <a:gd name="connsiteX3" fmla="*/ 2861754 w 3731728"/>
              <a:gd name="connsiteY3" fmla="*/ 331681 h 3532736"/>
              <a:gd name="connsiteX4" fmla="*/ 3255592 w 3731728"/>
              <a:gd name="connsiteY4" fmla="*/ 659039 h 3532736"/>
              <a:gd name="connsiteX5" fmla="*/ 3583137 w 3731728"/>
              <a:gd name="connsiteY5" fmla="*/ 1136711 h 3532736"/>
              <a:gd name="connsiteX6" fmla="*/ 3692319 w 3731728"/>
              <a:gd name="connsiteY6" fmla="*/ 2023817 h 3532736"/>
              <a:gd name="connsiteX7" fmla="*/ 2875402 w 3731728"/>
              <a:gd name="connsiteY7" fmla="*/ 3281445 h 3532736"/>
              <a:gd name="connsiteX8" fmla="*/ 2404536 w 3731728"/>
              <a:gd name="connsiteY8" fmla="*/ 3421391 h 3532736"/>
              <a:gd name="connsiteX9" fmla="*/ 1926864 w 3731728"/>
              <a:gd name="connsiteY9" fmla="*/ 3530574 h 3532736"/>
              <a:gd name="connsiteX10" fmla="*/ 1196879 w 3731728"/>
              <a:gd name="connsiteY10" fmla="*/ 3348383 h 3532736"/>
              <a:gd name="connsiteX11" fmla="*/ 661574 w 3731728"/>
              <a:gd name="connsiteY11" fmla="*/ 3076728 h 3532736"/>
              <a:gd name="connsiteX12" fmla="*/ 186945 w 3731728"/>
              <a:gd name="connsiteY12" fmla="*/ 2461279 h 3532736"/>
              <a:gd name="connsiteX13" fmla="*/ 23172 w 3731728"/>
              <a:gd name="connsiteY13" fmla="*/ 1874425 h 3532736"/>
              <a:gd name="connsiteX14" fmla="*/ 118706 w 3731728"/>
              <a:gd name="connsiteY14" fmla="*/ 1137446 h 3532736"/>
              <a:gd name="connsiteX15" fmla="*/ 470504 w 3731728"/>
              <a:gd name="connsiteY15" fmla="*/ 509102 h 3532736"/>
              <a:gd name="connsiteX0" fmla="*/ 470504 w 3731728"/>
              <a:gd name="connsiteY0" fmla="*/ 509102 h 3468842"/>
              <a:gd name="connsiteX1" fmla="*/ 1385848 w 3731728"/>
              <a:gd name="connsiteY1" fmla="*/ 31243 h 3468842"/>
              <a:gd name="connsiteX2" fmla="*/ 2341191 w 3731728"/>
              <a:gd name="connsiteY2" fmla="*/ 58539 h 3468842"/>
              <a:gd name="connsiteX3" fmla="*/ 2861754 w 3731728"/>
              <a:gd name="connsiteY3" fmla="*/ 331681 h 3468842"/>
              <a:gd name="connsiteX4" fmla="*/ 3255592 w 3731728"/>
              <a:gd name="connsiteY4" fmla="*/ 659039 h 3468842"/>
              <a:gd name="connsiteX5" fmla="*/ 3583137 w 3731728"/>
              <a:gd name="connsiteY5" fmla="*/ 1136711 h 3468842"/>
              <a:gd name="connsiteX6" fmla="*/ 3692319 w 3731728"/>
              <a:gd name="connsiteY6" fmla="*/ 2023817 h 3468842"/>
              <a:gd name="connsiteX7" fmla="*/ 2875402 w 3731728"/>
              <a:gd name="connsiteY7" fmla="*/ 3281445 h 3468842"/>
              <a:gd name="connsiteX8" fmla="*/ 2404536 w 3731728"/>
              <a:gd name="connsiteY8" fmla="*/ 3421391 h 3468842"/>
              <a:gd name="connsiteX9" fmla="*/ 1926864 w 3731728"/>
              <a:gd name="connsiteY9" fmla="*/ 3462335 h 3468842"/>
              <a:gd name="connsiteX10" fmla="*/ 1196879 w 3731728"/>
              <a:gd name="connsiteY10" fmla="*/ 3348383 h 3468842"/>
              <a:gd name="connsiteX11" fmla="*/ 661574 w 3731728"/>
              <a:gd name="connsiteY11" fmla="*/ 3076728 h 3468842"/>
              <a:gd name="connsiteX12" fmla="*/ 186945 w 3731728"/>
              <a:gd name="connsiteY12" fmla="*/ 2461279 h 3468842"/>
              <a:gd name="connsiteX13" fmla="*/ 23172 w 3731728"/>
              <a:gd name="connsiteY13" fmla="*/ 1874425 h 3468842"/>
              <a:gd name="connsiteX14" fmla="*/ 118706 w 3731728"/>
              <a:gd name="connsiteY14" fmla="*/ 1137446 h 3468842"/>
              <a:gd name="connsiteX15" fmla="*/ 470504 w 3731728"/>
              <a:gd name="connsiteY15" fmla="*/ 509102 h 3468842"/>
              <a:gd name="connsiteX0" fmla="*/ 470504 w 3731728"/>
              <a:gd name="connsiteY0" fmla="*/ 509102 h 3463723"/>
              <a:gd name="connsiteX1" fmla="*/ 1385848 w 3731728"/>
              <a:gd name="connsiteY1" fmla="*/ 31243 h 3463723"/>
              <a:gd name="connsiteX2" fmla="*/ 2341191 w 3731728"/>
              <a:gd name="connsiteY2" fmla="*/ 58539 h 3463723"/>
              <a:gd name="connsiteX3" fmla="*/ 2861754 w 3731728"/>
              <a:gd name="connsiteY3" fmla="*/ 331681 h 3463723"/>
              <a:gd name="connsiteX4" fmla="*/ 3255592 w 3731728"/>
              <a:gd name="connsiteY4" fmla="*/ 659039 h 3463723"/>
              <a:gd name="connsiteX5" fmla="*/ 3583137 w 3731728"/>
              <a:gd name="connsiteY5" fmla="*/ 1136711 h 3463723"/>
              <a:gd name="connsiteX6" fmla="*/ 3692319 w 3731728"/>
              <a:gd name="connsiteY6" fmla="*/ 2023817 h 3463723"/>
              <a:gd name="connsiteX7" fmla="*/ 2875402 w 3731728"/>
              <a:gd name="connsiteY7" fmla="*/ 3281445 h 3463723"/>
              <a:gd name="connsiteX8" fmla="*/ 2445480 w 3731728"/>
              <a:gd name="connsiteY8" fmla="*/ 3298562 h 3463723"/>
              <a:gd name="connsiteX9" fmla="*/ 1926864 w 3731728"/>
              <a:gd name="connsiteY9" fmla="*/ 3462335 h 3463723"/>
              <a:gd name="connsiteX10" fmla="*/ 1196879 w 3731728"/>
              <a:gd name="connsiteY10" fmla="*/ 3348383 h 3463723"/>
              <a:gd name="connsiteX11" fmla="*/ 661574 w 3731728"/>
              <a:gd name="connsiteY11" fmla="*/ 3076728 h 3463723"/>
              <a:gd name="connsiteX12" fmla="*/ 186945 w 3731728"/>
              <a:gd name="connsiteY12" fmla="*/ 2461279 h 3463723"/>
              <a:gd name="connsiteX13" fmla="*/ 23172 w 3731728"/>
              <a:gd name="connsiteY13" fmla="*/ 1874425 h 3463723"/>
              <a:gd name="connsiteX14" fmla="*/ 118706 w 3731728"/>
              <a:gd name="connsiteY14" fmla="*/ 1137446 h 3463723"/>
              <a:gd name="connsiteX15" fmla="*/ 470504 w 3731728"/>
              <a:gd name="connsiteY15" fmla="*/ 509102 h 3463723"/>
              <a:gd name="connsiteX0" fmla="*/ 470504 w 3731728"/>
              <a:gd name="connsiteY0" fmla="*/ 509102 h 3450212"/>
              <a:gd name="connsiteX1" fmla="*/ 1385848 w 3731728"/>
              <a:gd name="connsiteY1" fmla="*/ 31243 h 3450212"/>
              <a:gd name="connsiteX2" fmla="*/ 2341191 w 3731728"/>
              <a:gd name="connsiteY2" fmla="*/ 58539 h 3450212"/>
              <a:gd name="connsiteX3" fmla="*/ 2861754 w 3731728"/>
              <a:gd name="connsiteY3" fmla="*/ 331681 h 3450212"/>
              <a:gd name="connsiteX4" fmla="*/ 3255592 w 3731728"/>
              <a:gd name="connsiteY4" fmla="*/ 659039 h 3450212"/>
              <a:gd name="connsiteX5" fmla="*/ 3583137 w 3731728"/>
              <a:gd name="connsiteY5" fmla="*/ 1136711 h 3450212"/>
              <a:gd name="connsiteX6" fmla="*/ 3692319 w 3731728"/>
              <a:gd name="connsiteY6" fmla="*/ 2023817 h 3450212"/>
              <a:gd name="connsiteX7" fmla="*/ 2875402 w 3731728"/>
              <a:gd name="connsiteY7" fmla="*/ 3281445 h 3450212"/>
              <a:gd name="connsiteX8" fmla="*/ 2445480 w 3731728"/>
              <a:gd name="connsiteY8" fmla="*/ 3298562 h 3450212"/>
              <a:gd name="connsiteX9" fmla="*/ 1954159 w 3731728"/>
              <a:gd name="connsiteY9" fmla="*/ 3448687 h 3450212"/>
              <a:gd name="connsiteX10" fmla="*/ 1196879 w 3731728"/>
              <a:gd name="connsiteY10" fmla="*/ 3348383 h 3450212"/>
              <a:gd name="connsiteX11" fmla="*/ 661574 w 3731728"/>
              <a:gd name="connsiteY11" fmla="*/ 3076728 h 3450212"/>
              <a:gd name="connsiteX12" fmla="*/ 186945 w 3731728"/>
              <a:gd name="connsiteY12" fmla="*/ 2461279 h 3450212"/>
              <a:gd name="connsiteX13" fmla="*/ 23172 w 3731728"/>
              <a:gd name="connsiteY13" fmla="*/ 1874425 h 3450212"/>
              <a:gd name="connsiteX14" fmla="*/ 118706 w 3731728"/>
              <a:gd name="connsiteY14" fmla="*/ 1137446 h 3450212"/>
              <a:gd name="connsiteX15" fmla="*/ 470504 w 3731728"/>
              <a:gd name="connsiteY15" fmla="*/ 509102 h 3450212"/>
              <a:gd name="connsiteX0" fmla="*/ 470504 w 3731728"/>
              <a:gd name="connsiteY0" fmla="*/ 509102 h 3450212"/>
              <a:gd name="connsiteX1" fmla="*/ 1385848 w 3731728"/>
              <a:gd name="connsiteY1" fmla="*/ 31243 h 3450212"/>
              <a:gd name="connsiteX2" fmla="*/ 2341191 w 3731728"/>
              <a:gd name="connsiteY2" fmla="*/ 58539 h 3450212"/>
              <a:gd name="connsiteX3" fmla="*/ 2861754 w 3731728"/>
              <a:gd name="connsiteY3" fmla="*/ 331681 h 3450212"/>
              <a:gd name="connsiteX4" fmla="*/ 3255592 w 3731728"/>
              <a:gd name="connsiteY4" fmla="*/ 659039 h 3450212"/>
              <a:gd name="connsiteX5" fmla="*/ 3583137 w 3731728"/>
              <a:gd name="connsiteY5" fmla="*/ 1136711 h 3450212"/>
              <a:gd name="connsiteX6" fmla="*/ 3692319 w 3731728"/>
              <a:gd name="connsiteY6" fmla="*/ 2023817 h 3450212"/>
              <a:gd name="connsiteX7" fmla="*/ 2807163 w 3731728"/>
              <a:gd name="connsiteY7" fmla="*/ 3076728 h 3450212"/>
              <a:gd name="connsiteX8" fmla="*/ 2445480 w 3731728"/>
              <a:gd name="connsiteY8" fmla="*/ 3298562 h 3450212"/>
              <a:gd name="connsiteX9" fmla="*/ 1954159 w 3731728"/>
              <a:gd name="connsiteY9" fmla="*/ 3448687 h 3450212"/>
              <a:gd name="connsiteX10" fmla="*/ 1196879 w 3731728"/>
              <a:gd name="connsiteY10" fmla="*/ 3348383 h 3450212"/>
              <a:gd name="connsiteX11" fmla="*/ 661574 w 3731728"/>
              <a:gd name="connsiteY11" fmla="*/ 3076728 h 3450212"/>
              <a:gd name="connsiteX12" fmla="*/ 186945 w 3731728"/>
              <a:gd name="connsiteY12" fmla="*/ 2461279 h 3450212"/>
              <a:gd name="connsiteX13" fmla="*/ 23172 w 3731728"/>
              <a:gd name="connsiteY13" fmla="*/ 1874425 h 3450212"/>
              <a:gd name="connsiteX14" fmla="*/ 118706 w 3731728"/>
              <a:gd name="connsiteY14" fmla="*/ 1137446 h 3450212"/>
              <a:gd name="connsiteX15" fmla="*/ 470504 w 3731728"/>
              <a:gd name="connsiteY15" fmla="*/ 509102 h 3450212"/>
              <a:gd name="connsiteX0" fmla="*/ 470504 w 3731728"/>
              <a:gd name="connsiteY0" fmla="*/ 509102 h 3450212"/>
              <a:gd name="connsiteX1" fmla="*/ 1385848 w 3731728"/>
              <a:gd name="connsiteY1" fmla="*/ 31243 h 3450212"/>
              <a:gd name="connsiteX2" fmla="*/ 2341191 w 3731728"/>
              <a:gd name="connsiteY2" fmla="*/ 58539 h 3450212"/>
              <a:gd name="connsiteX3" fmla="*/ 2861754 w 3731728"/>
              <a:gd name="connsiteY3" fmla="*/ 331681 h 3450212"/>
              <a:gd name="connsiteX4" fmla="*/ 3255592 w 3731728"/>
              <a:gd name="connsiteY4" fmla="*/ 659039 h 3450212"/>
              <a:gd name="connsiteX5" fmla="*/ 3583137 w 3731728"/>
              <a:gd name="connsiteY5" fmla="*/ 1136711 h 3450212"/>
              <a:gd name="connsiteX6" fmla="*/ 3692319 w 3731728"/>
              <a:gd name="connsiteY6" fmla="*/ 2023817 h 3450212"/>
              <a:gd name="connsiteX7" fmla="*/ 2807163 w 3731728"/>
              <a:gd name="connsiteY7" fmla="*/ 3076728 h 3450212"/>
              <a:gd name="connsiteX8" fmla="*/ 2445480 w 3731728"/>
              <a:gd name="connsiteY8" fmla="*/ 3298562 h 3450212"/>
              <a:gd name="connsiteX9" fmla="*/ 1954159 w 3731728"/>
              <a:gd name="connsiteY9" fmla="*/ 3448687 h 3450212"/>
              <a:gd name="connsiteX10" fmla="*/ 1196879 w 3731728"/>
              <a:gd name="connsiteY10" fmla="*/ 3348383 h 3450212"/>
              <a:gd name="connsiteX11" fmla="*/ 661574 w 3731728"/>
              <a:gd name="connsiteY11" fmla="*/ 3076728 h 3450212"/>
              <a:gd name="connsiteX12" fmla="*/ 186945 w 3731728"/>
              <a:gd name="connsiteY12" fmla="*/ 2461279 h 3450212"/>
              <a:gd name="connsiteX13" fmla="*/ 23172 w 3731728"/>
              <a:gd name="connsiteY13" fmla="*/ 1874425 h 3450212"/>
              <a:gd name="connsiteX14" fmla="*/ 118706 w 3731728"/>
              <a:gd name="connsiteY14" fmla="*/ 1137446 h 3450212"/>
              <a:gd name="connsiteX15" fmla="*/ 470504 w 3731728"/>
              <a:gd name="connsiteY15" fmla="*/ 509102 h 3450212"/>
              <a:gd name="connsiteX0" fmla="*/ 470504 w 3602607"/>
              <a:gd name="connsiteY0" fmla="*/ 509102 h 3450212"/>
              <a:gd name="connsiteX1" fmla="*/ 1385848 w 3602607"/>
              <a:gd name="connsiteY1" fmla="*/ 31243 h 3450212"/>
              <a:gd name="connsiteX2" fmla="*/ 2341191 w 3602607"/>
              <a:gd name="connsiteY2" fmla="*/ 58539 h 3450212"/>
              <a:gd name="connsiteX3" fmla="*/ 2861754 w 3602607"/>
              <a:gd name="connsiteY3" fmla="*/ 331681 h 3450212"/>
              <a:gd name="connsiteX4" fmla="*/ 3255592 w 3602607"/>
              <a:gd name="connsiteY4" fmla="*/ 659039 h 3450212"/>
              <a:gd name="connsiteX5" fmla="*/ 3583137 w 3602607"/>
              <a:gd name="connsiteY5" fmla="*/ 1136711 h 3450212"/>
              <a:gd name="connsiteX6" fmla="*/ 3392068 w 3602607"/>
              <a:gd name="connsiteY6" fmla="*/ 2255829 h 3450212"/>
              <a:gd name="connsiteX7" fmla="*/ 2807163 w 3602607"/>
              <a:gd name="connsiteY7" fmla="*/ 3076728 h 3450212"/>
              <a:gd name="connsiteX8" fmla="*/ 2445480 w 3602607"/>
              <a:gd name="connsiteY8" fmla="*/ 3298562 h 3450212"/>
              <a:gd name="connsiteX9" fmla="*/ 1954159 w 3602607"/>
              <a:gd name="connsiteY9" fmla="*/ 3448687 h 3450212"/>
              <a:gd name="connsiteX10" fmla="*/ 1196879 w 3602607"/>
              <a:gd name="connsiteY10" fmla="*/ 3348383 h 3450212"/>
              <a:gd name="connsiteX11" fmla="*/ 661574 w 3602607"/>
              <a:gd name="connsiteY11" fmla="*/ 3076728 h 3450212"/>
              <a:gd name="connsiteX12" fmla="*/ 186945 w 3602607"/>
              <a:gd name="connsiteY12" fmla="*/ 2461279 h 3450212"/>
              <a:gd name="connsiteX13" fmla="*/ 23172 w 3602607"/>
              <a:gd name="connsiteY13" fmla="*/ 1874425 h 3450212"/>
              <a:gd name="connsiteX14" fmla="*/ 118706 w 3602607"/>
              <a:gd name="connsiteY14" fmla="*/ 1137446 h 3450212"/>
              <a:gd name="connsiteX15" fmla="*/ 470504 w 3602607"/>
              <a:gd name="connsiteY15" fmla="*/ 509102 h 3450212"/>
              <a:gd name="connsiteX0" fmla="*/ 470504 w 3467763"/>
              <a:gd name="connsiteY0" fmla="*/ 509102 h 3450212"/>
              <a:gd name="connsiteX1" fmla="*/ 1385848 w 3467763"/>
              <a:gd name="connsiteY1" fmla="*/ 31243 h 3450212"/>
              <a:gd name="connsiteX2" fmla="*/ 2341191 w 3467763"/>
              <a:gd name="connsiteY2" fmla="*/ 58539 h 3450212"/>
              <a:gd name="connsiteX3" fmla="*/ 2861754 w 3467763"/>
              <a:gd name="connsiteY3" fmla="*/ 331681 h 3450212"/>
              <a:gd name="connsiteX4" fmla="*/ 3255592 w 3467763"/>
              <a:gd name="connsiteY4" fmla="*/ 659039 h 3450212"/>
              <a:gd name="connsiteX5" fmla="*/ 3405716 w 3467763"/>
              <a:gd name="connsiteY5" fmla="*/ 1300484 h 3450212"/>
              <a:gd name="connsiteX6" fmla="*/ 3392068 w 3467763"/>
              <a:gd name="connsiteY6" fmla="*/ 2255829 h 3450212"/>
              <a:gd name="connsiteX7" fmla="*/ 2807163 w 3467763"/>
              <a:gd name="connsiteY7" fmla="*/ 3076728 h 3450212"/>
              <a:gd name="connsiteX8" fmla="*/ 2445480 w 3467763"/>
              <a:gd name="connsiteY8" fmla="*/ 3298562 h 3450212"/>
              <a:gd name="connsiteX9" fmla="*/ 1954159 w 3467763"/>
              <a:gd name="connsiteY9" fmla="*/ 3448687 h 3450212"/>
              <a:gd name="connsiteX10" fmla="*/ 1196879 w 3467763"/>
              <a:gd name="connsiteY10" fmla="*/ 3348383 h 3450212"/>
              <a:gd name="connsiteX11" fmla="*/ 661574 w 3467763"/>
              <a:gd name="connsiteY11" fmla="*/ 3076728 h 3450212"/>
              <a:gd name="connsiteX12" fmla="*/ 186945 w 3467763"/>
              <a:gd name="connsiteY12" fmla="*/ 2461279 h 3450212"/>
              <a:gd name="connsiteX13" fmla="*/ 23172 w 3467763"/>
              <a:gd name="connsiteY13" fmla="*/ 1874425 h 3450212"/>
              <a:gd name="connsiteX14" fmla="*/ 118706 w 3467763"/>
              <a:gd name="connsiteY14" fmla="*/ 1137446 h 3450212"/>
              <a:gd name="connsiteX15" fmla="*/ 470504 w 3467763"/>
              <a:gd name="connsiteY15" fmla="*/ 509102 h 3450212"/>
              <a:gd name="connsiteX0" fmla="*/ 470504 w 3467763"/>
              <a:gd name="connsiteY0" fmla="*/ 509102 h 3450212"/>
              <a:gd name="connsiteX1" fmla="*/ 1385848 w 3467763"/>
              <a:gd name="connsiteY1" fmla="*/ 31243 h 3450212"/>
              <a:gd name="connsiteX2" fmla="*/ 2341191 w 3467763"/>
              <a:gd name="connsiteY2" fmla="*/ 58539 h 3450212"/>
              <a:gd name="connsiteX3" fmla="*/ 2861754 w 3467763"/>
              <a:gd name="connsiteY3" fmla="*/ 331681 h 3450212"/>
              <a:gd name="connsiteX4" fmla="*/ 3119115 w 3467763"/>
              <a:gd name="connsiteY4" fmla="*/ 740925 h 3450212"/>
              <a:gd name="connsiteX5" fmla="*/ 3405716 w 3467763"/>
              <a:gd name="connsiteY5" fmla="*/ 1300484 h 3450212"/>
              <a:gd name="connsiteX6" fmla="*/ 3392068 w 3467763"/>
              <a:gd name="connsiteY6" fmla="*/ 2255829 h 3450212"/>
              <a:gd name="connsiteX7" fmla="*/ 2807163 w 3467763"/>
              <a:gd name="connsiteY7" fmla="*/ 3076728 h 3450212"/>
              <a:gd name="connsiteX8" fmla="*/ 2445480 w 3467763"/>
              <a:gd name="connsiteY8" fmla="*/ 3298562 h 3450212"/>
              <a:gd name="connsiteX9" fmla="*/ 1954159 w 3467763"/>
              <a:gd name="connsiteY9" fmla="*/ 3448687 h 3450212"/>
              <a:gd name="connsiteX10" fmla="*/ 1196879 w 3467763"/>
              <a:gd name="connsiteY10" fmla="*/ 3348383 h 3450212"/>
              <a:gd name="connsiteX11" fmla="*/ 661574 w 3467763"/>
              <a:gd name="connsiteY11" fmla="*/ 3076728 h 3450212"/>
              <a:gd name="connsiteX12" fmla="*/ 186945 w 3467763"/>
              <a:gd name="connsiteY12" fmla="*/ 2461279 h 3450212"/>
              <a:gd name="connsiteX13" fmla="*/ 23172 w 3467763"/>
              <a:gd name="connsiteY13" fmla="*/ 1874425 h 3450212"/>
              <a:gd name="connsiteX14" fmla="*/ 118706 w 3467763"/>
              <a:gd name="connsiteY14" fmla="*/ 1137446 h 3450212"/>
              <a:gd name="connsiteX15" fmla="*/ 470504 w 3467763"/>
              <a:gd name="connsiteY15" fmla="*/ 509102 h 3450212"/>
              <a:gd name="connsiteX0" fmla="*/ 470504 w 3467763"/>
              <a:gd name="connsiteY0" fmla="*/ 509102 h 3450212"/>
              <a:gd name="connsiteX1" fmla="*/ 1385848 w 3467763"/>
              <a:gd name="connsiteY1" fmla="*/ 31243 h 3450212"/>
              <a:gd name="connsiteX2" fmla="*/ 2341191 w 3467763"/>
              <a:gd name="connsiteY2" fmla="*/ 58539 h 3450212"/>
              <a:gd name="connsiteX3" fmla="*/ 2834458 w 3467763"/>
              <a:gd name="connsiteY3" fmla="*/ 372625 h 3450212"/>
              <a:gd name="connsiteX4" fmla="*/ 3119115 w 3467763"/>
              <a:gd name="connsiteY4" fmla="*/ 740925 h 3450212"/>
              <a:gd name="connsiteX5" fmla="*/ 3405716 w 3467763"/>
              <a:gd name="connsiteY5" fmla="*/ 1300484 h 3450212"/>
              <a:gd name="connsiteX6" fmla="*/ 3392068 w 3467763"/>
              <a:gd name="connsiteY6" fmla="*/ 2255829 h 3450212"/>
              <a:gd name="connsiteX7" fmla="*/ 2807163 w 3467763"/>
              <a:gd name="connsiteY7" fmla="*/ 3076728 h 3450212"/>
              <a:gd name="connsiteX8" fmla="*/ 2445480 w 3467763"/>
              <a:gd name="connsiteY8" fmla="*/ 3298562 h 3450212"/>
              <a:gd name="connsiteX9" fmla="*/ 1954159 w 3467763"/>
              <a:gd name="connsiteY9" fmla="*/ 3448687 h 3450212"/>
              <a:gd name="connsiteX10" fmla="*/ 1196879 w 3467763"/>
              <a:gd name="connsiteY10" fmla="*/ 3348383 h 3450212"/>
              <a:gd name="connsiteX11" fmla="*/ 661574 w 3467763"/>
              <a:gd name="connsiteY11" fmla="*/ 3076728 h 3450212"/>
              <a:gd name="connsiteX12" fmla="*/ 186945 w 3467763"/>
              <a:gd name="connsiteY12" fmla="*/ 2461279 h 3450212"/>
              <a:gd name="connsiteX13" fmla="*/ 23172 w 3467763"/>
              <a:gd name="connsiteY13" fmla="*/ 1874425 h 3450212"/>
              <a:gd name="connsiteX14" fmla="*/ 118706 w 3467763"/>
              <a:gd name="connsiteY14" fmla="*/ 1137446 h 3450212"/>
              <a:gd name="connsiteX15" fmla="*/ 470504 w 3467763"/>
              <a:gd name="connsiteY15" fmla="*/ 509102 h 3450212"/>
              <a:gd name="connsiteX0" fmla="*/ 470504 w 3467763"/>
              <a:gd name="connsiteY0" fmla="*/ 504218 h 3445328"/>
              <a:gd name="connsiteX1" fmla="*/ 1385848 w 3467763"/>
              <a:gd name="connsiteY1" fmla="*/ 26359 h 3445328"/>
              <a:gd name="connsiteX2" fmla="*/ 2341191 w 3467763"/>
              <a:gd name="connsiteY2" fmla="*/ 80951 h 3445328"/>
              <a:gd name="connsiteX3" fmla="*/ 2834458 w 3467763"/>
              <a:gd name="connsiteY3" fmla="*/ 367741 h 3445328"/>
              <a:gd name="connsiteX4" fmla="*/ 3119115 w 3467763"/>
              <a:gd name="connsiteY4" fmla="*/ 736041 h 3445328"/>
              <a:gd name="connsiteX5" fmla="*/ 3405716 w 3467763"/>
              <a:gd name="connsiteY5" fmla="*/ 1295600 h 3445328"/>
              <a:gd name="connsiteX6" fmla="*/ 3392068 w 3467763"/>
              <a:gd name="connsiteY6" fmla="*/ 2250945 h 3445328"/>
              <a:gd name="connsiteX7" fmla="*/ 2807163 w 3467763"/>
              <a:gd name="connsiteY7" fmla="*/ 3071844 h 3445328"/>
              <a:gd name="connsiteX8" fmla="*/ 2445480 w 3467763"/>
              <a:gd name="connsiteY8" fmla="*/ 3293678 h 3445328"/>
              <a:gd name="connsiteX9" fmla="*/ 1954159 w 3467763"/>
              <a:gd name="connsiteY9" fmla="*/ 3443803 h 3445328"/>
              <a:gd name="connsiteX10" fmla="*/ 1196879 w 3467763"/>
              <a:gd name="connsiteY10" fmla="*/ 3343499 h 3445328"/>
              <a:gd name="connsiteX11" fmla="*/ 661574 w 3467763"/>
              <a:gd name="connsiteY11" fmla="*/ 3071844 h 3445328"/>
              <a:gd name="connsiteX12" fmla="*/ 186945 w 3467763"/>
              <a:gd name="connsiteY12" fmla="*/ 2456395 h 3445328"/>
              <a:gd name="connsiteX13" fmla="*/ 23172 w 3467763"/>
              <a:gd name="connsiteY13" fmla="*/ 1869541 h 3445328"/>
              <a:gd name="connsiteX14" fmla="*/ 118706 w 3467763"/>
              <a:gd name="connsiteY14" fmla="*/ 1132562 h 3445328"/>
              <a:gd name="connsiteX15" fmla="*/ 470504 w 3467763"/>
              <a:gd name="connsiteY15" fmla="*/ 504218 h 3445328"/>
              <a:gd name="connsiteX0" fmla="*/ 470504 w 3467763"/>
              <a:gd name="connsiteY0" fmla="*/ 516914 h 3458024"/>
              <a:gd name="connsiteX1" fmla="*/ 1385848 w 3467763"/>
              <a:gd name="connsiteY1" fmla="*/ 39055 h 3458024"/>
              <a:gd name="connsiteX2" fmla="*/ 2341191 w 3467763"/>
              <a:gd name="connsiteY2" fmla="*/ 93647 h 3458024"/>
              <a:gd name="connsiteX3" fmla="*/ 2834458 w 3467763"/>
              <a:gd name="connsiteY3" fmla="*/ 380437 h 3458024"/>
              <a:gd name="connsiteX4" fmla="*/ 3119115 w 3467763"/>
              <a:gd name="connsiteY4" fmla="*/ 748737 h 3458024"/>
              <a:gd name="connsiteX5" fmla="*/ 3405716 w 3467763"/>
              <a:gd name="connsiteY5" fmla="*/ 1308296 h 3458024"/>
              <a:gd name="connsiteX6" fmla="*/ 3392068 w 3467763"/>
              <a:gd name="connsiteY6" fmla="*/ 2263641 h 3458024"/>
              <a:gd name="connsiteX7" fmla="*/ 2807163 w 3467763"/>
              <a:gd name="connsiteY7" fmla="*/ 3084540 h 3458024"/>
              <a:gd name="connsiteX8" fmla="*/ 2445480 w 3467763"/>
              <a:gd name="connsiteY8" fmla="*/ 3306374 h 3458024"/>
              <a:gd name="connsiteX9" fmla="*/ 1954159 w 3467763"/>
              <a:gd name="connsiteY9" fmla="*/ 3456499 h 3458024"/>
              <a:gd name="connsiteX10" fmla="*/ 1196879 w 3467763"/>
              <a:gd name="connsiteY10" fmla="*/ 3356195 h 3458024"/>
              <a:gd name="connsiteX11" fmla="*/ 661574 w 3467763"/>
              <a:gd name="connsiteY11" fmla="*/ 3084540 h 3458024"/>
              <a:gd name="connsiteX12" fmla="*/ 186945 w 3467763"/>
              <a:gd name="connsiteY12" fmla="*/ 2469091 h 3458024"/>
              <a:gd name="connsiteX13" fmla="*/ 23172 w 3467763"/>
              <a:gd name="connsiteY13" fmla="*/ 1882237 h 3458024"/>
              <a:gd name="connsiteX14" fmla="*/ 118706 w 3467763"/>
              <a:gd name="connsiteY14" fmla="*/ 1145258 h 3458024"/>
              <a:gd name="connsiteX15" fmla="*/ 470504 w 3467763"/>
              <a:gd name="connsiteY15" fmla="*/ 516914 h 3458024"/>
              <a:gd name="connsiteX0" fmla="*/ 470504 w 3467763"/>
              <a:gd name="connsiteY0" fmla="*/ 516914 h 3458024"/>
              <a:gd name="connsiteX1" fmla="*/ 1385848 w 3467763"/>
              <a:gd name="connsiteY1" fmla="*/ 39055 h 3458024"/>
              <a:gd name="connsiteX2" fmla="*/ 2341191 w 3467763"/>
              <a:gd name="connsiteY2" fmla="*/ 93647 h 3458024"/>
              <a:gd name="connsiteX3" fmla="*/ 2834458 w 3467763"/>
              <a:gd name="connsiteY3" fmla="*/ 380437 h 3458024"/>
              <a:gd name="connsiteX4" fmla="*/ 3241944 w 3467763"/>
              <a:gd name="connsiteY4" fmla="*/ 885215 h 3458024"/>
              <a:gd name="connsiteX5" fmla="*/ 3405716 w 3467763"/>
              <a:gd name="connsiteY5" fmla="*/ 1308296 h 3458024"/>
              <a:gd name="connsiteX6" fmla="*/ 3392068 w 3467763"/>
              <a:gd name="connsiteY6" fmla="*/ 2263641 h 3458024"/>
              <a:gd name="connsiteX7" fmla="*/ 2807163 w 3467763"/>
              <a:gd name="connsiteY7" fmla="*/ 3084540 h 3458024"/>
              <a:gd name="connsiteX8" fmla="*/ 2445480 w 3467763"/>
              <a:gd name="connsiteY8" fmla="*/ 3306374 h 3458024"/>
              <a:gd name="connsiteX9" fmla="*/ 1954159 w 3467763"/>
              <a:gd name="connsiteY9" fmla="*/ 3456499 h 3458024"/>
              <a:gd name="connsiteX10" fmla="*/ 1196879 w 3467763"/>
              <a:gd name="connsiteY10" fmla="*/ 3356195 h 3458024"/>
              <a:gd name="connsiteX11" fmla="*/ 661574 w 3467763"/>
              <a:gd name="connsiteY11" fmla="*/ 3084540 h 3458024"/>
              <a:gd name="connsiteX12" fmla="*/ 186945 w 3467763"/>
              <a:gd name="connsiteY12" fmla="*/ 2469091 h 3458024"/>
              <a:gd name="connsiteX13" fmla="*/ 23172 w 3467763"/>
              <a:gd name="connsiteY13" fmla="*/ 1882237 h 3458024"/>
              <a:gd name="connsiteX14" fmla="*/ 118706 w 3467763"/>
              <a:gd name="connsiteY14" fmla="*/ 1145258 h 3458024"/>
              <a:gd name="connsiteX15" fmla="*/ 470504 w 3467763"/>
              <a:gd name="connsiteY15" fmla="*/ 516914 h 3458024"/>
              <a:gd name="connsiteX0" fmla="*/ 525095 w 3467763"/>
              <a:gd name="connsiteY0" fmla="*/ 544209 h 3458024"/>
              <a:gd name="connsiteX1" fmla="*/ 1385848 w 3467763"/>
              <a:gd name="connsiteY1" fmla="*/ 39055 h 3458024"/>
              <a:gd name="connsiteX2" fmla="*/ 2341191 w 3467763"/>
              <a:gd name="connsiteY2" fmla="*/ 93647 h 3458024"/>
              <a:gd name="connsiteX3" fmla="*/ 2834458 w 3467763"/>
              <a:gd name="connsiteY3" fmla="*/ 380437 h 3458024"/>
              <a:gd name="connsiteX4" fmla="*/ 3241944 w 3467763"/>
              <a:gd name="connsiteY4" fmla="*/ 885215 h 3458024"/>
              <a:gd name="connsiteX5" fmla="*/ 3405716 w 3467763"/>
              <a:gd name="connsiteY5" fmla="*/ 1308296 h 3458024"/>
              <a:gd name="connsiteX6" fmla="*/ 3392068 w 3467763"/>
              <a:gd name="connsiteY6" fmla="*/ 2263641 h 3458024"/>
              <a:gd name="connsiteX7" fmla="*/ 2807163 w 3467763"/>
              <a:gd name="connsiteY7" fmla="*/ 3084540 h 3458024"/>
              <a:gd name="connsiteX8" fmla="*/ 2445480 w 3467763"/>
              <a:gd name="connsiteY8" fmla="*/ 3306374 h 3458024"/>
              <a:gd name="connsiteX9" fmla="*/ 1954159 w 3467763"/>
              <a:gd name="connsiteY9" fmla="*/ 3456499 h 3458024"/>
              <a:gd name="connsiteX10" fmla="*/ 1196879 w 3467763"/>
              <a:gd name="connsiteY10" fmla="*/ 3356195 h 3458024"/>
              <a:gd name="connsiteX11" fmla="*/ 661574 w 3467763"/>
              <a:gd name="connsiteY11" fmla="*/ 3084540 h 3458024"/>
              <a:gd name="connsiteX12" fmla="*/ 186945 w 3467763"/>
              <a:gd name="connsiteY12" fmla="*/ 2469091 h 3458024"/>
              <a:gd name="connsiteX13" fmla="*/ 23172 w 3467763"/>
              <a:gd name="connsiteY13" fmla="*/ 1882237 h 3458024"/>
              <a:gd name="connsiteX14" fmla="*/ 118706 w 3467763"/>
              <a:gd name="connsiteY14" fmla="*/ 1145258 h 3458024"/>
              <a:gd name="connsiteX15" fmla="*/ 525095 w 3467763"/>
              <a:gd name="connsiteY15" fmla="*/ 544209 h 3458024"/>
              <a:gd name="connsiteX0" fmla="*/ 525095 w 3467763"/>
              <a:gd name="connsiteY0" fmla="*/ 544209 h 3458024"/>
              <a:gd name="connsiteX1" fmla="*/ 1385848 w 3467763"/>
              <a:gd name="connsiteY1" fmla="*/ 39055 h 3458024"/>
              <a:gd name="connsiteX2" fmla="*/ 2341191 w 3467763"/>
              <a:gd name="connsiteY2" fmla="*/ 93647 h 3458024"/>
              <a:gd name="connsiteX3" fmla="*/ 2834458 w 3467763"/>
              <a:gd name="connsiteY3" fmla="*/ 380437 h 3458024"/>
              <a:gd name="connsiteX4" fmla="*/ 3241944 w 3467763"/>
              <a:gd name="connsiteY4" fmla="*/ 885215 h 3458024"/>
              <a:gd name="connsiteX5" fmla="*/ 3405716 w 3467763"/>
              <a:gd name="connsiteY5" fmla="*/ 1308296 h 3458024"/>
              <a:gd name="connsiteX6" fmla="*/ 3392068 w 3467763"/>
              <a:gd name="connsiteY6" fmla="*/ 2263641 h 3458024"/>
              <a:gd name="connsiteX7" fmla="*/ 2807163 w 3467763"/>
              <a:gd name="connsiteY7" fmla="*/ 3084540 h 3458024"/>
              <a:gd name="connsiteX8" fmla="*/ 2445480 w 3467763"/>
              <a:gd name="connsiteY8" fmla="*/ 3306374 h 3458024"/>
              <a:gd name="connsiteX9" fmla="*/ 1954159 w 3467763"/>
              <a:gd name="connsiteY9" fmla="*/ 3456499 h 3458024"/>
              <a:gd name="connsiteX10" fmla="*/ 1196879 w 3467763"/>
              <a:gd name="connsiteY10" fmla="*/ 3356195 h 3458024"/>
              <a:gd name="connsiteX11" fmla="*/ 661574 w 3467763"/>
              <a:gd name="connsiteY11" fmla="*/ 3084540 h 3458024"/>
              <a:gd name="connsiteX12" fmla="*/ 186945 w 3467763"/>
              <a:gd name="connsiteY12" fmla="*/ 2469091 h 3458024"/>
              <a:gd name="connsiteX13" fmla="*/ 23172 w 3467763"/>
              <a:gd name="connsiteY13" fmla="*/ 1882237 h 3458024"/>
              <a:gd name="connsiteX14" fmla="*/ 118706 w 3467763"/>
              <a:gd name="connsiteY14" fmla="*/ 1145258 h 3458024"/>
              <a:gd name="connsiteX15" fmla="*/ 525095 w 3467763"/>
              <a:gd name="connsiteY15" fmla="*/ 544209 h 3458024"/>
              <a:gd name="connsiteX0" fmla="*/ 525095 w 3467763"/>
              <a:gd name="connsiteY0" fmla="*/ 544209 h 3444542"/>
              <a:gd name="connsiteX1" fmla="*/ 1385848 w 3467763"/>
              <a:gd name="connsiteY1" fmla="*/ 39055 h 3444542"/>
              <a:gd name="connsiteX2" fmla="*/ 2341191 w 3467763"/>
              <a:gd name="connsiteY2" fmla="*/ 93647 h 3444542"/>
              <a:gd name="connsiteX3" fmla="*/ 2834458 w 3467763"/>
              <a:gd name="connsiteY3" fmla="*/ 380437 h 3444542"/>
              <a:gd name="connsiteX4" fmla="*/ 3241944 w 3467763"/>
              <a:gd name="connsiteY4" fmla="*/ 885215 h 3444542"/>
              <a:gd name="connsiteX5" fmla="*/ 3405716 w 3467763"/>
              <a:gd name="connsiteY5" fmla="*/ 1308296 h 3444542"/>
              <a:gd name="connsiteX6" fmla="*/ 3392068 w 3467763"/>
              <a:gd name="connsiteY6" fmla="*/ 2263641 h 3444542"/>
              <a:gd name="connsiteX7" fmla="*/ 2807163 w 3467763"/>
              <a:gd name="connsiteY7" fmla="*/ 3084540 h 3444542"/>
              <a:gd name="connsiteX8" fmla="*/ 2445480 w 3467763"/>
              <a:gd name="connsiteY8" fmla="*/ 3306374 h 3444542"/>
              <a:gd name="connsiteX9" fmla="*/ 1954159 w 3467763"/>
              <a:gd name="connsiteY9" fmla="*/ 3442851 h 3444542"/>
              <a:gd name="connsiteX10" fmla="*/ 1196879 w 3467763"/>
              <a:gd name="connsiteY10" fmla="*/ 3356195 h 3444542"/>
              <a:gd name="connsiteX11" fmla="*/ 661574 w 3467763"/>
              <a:gd name="connsiteY11" fmla="*/ 3084540 h 3444542"/>
              <a:gd name="connsiteX12" fmla="*/ 186945 w 3467763"/>
              <a:gd name="connsiteY12" fmla="*/ 2469091 h 3444542"/>
              <a:gd name="connsiteX13" fmla="*/ 23172 w 3467763"/>
              <a:gd name="connsiteY13" fmla="*/ 1882237 h 3444542"/>
              <a:gd name="connsiteX14" fmla="*/ 118706 w 3467763"/>
              <a:gd name="connsiteY14" fmla="*/ 1145258 h 3444542"/>
              <a:gd name="connsiteX15" fmla="*/ 525095 w 3467763"/>
              <a:gd name="connsiteY15" fmla="*/ 544209 h 3444542"/>
              <a:gd name="connsiteX0" fmla="*/ 525095 w 3467763"/>
              <a:gd name="connsiteY0" fmla="*/ 544209 h 3442851"/>
              <a:gd name="connsiteX1" fmla="*/ 1385848 w 3467763"/>
              <a:gd name="connsiteY1" fmla="*/ 39055 h 3442851"/>
              <a:gd name="connsiteX2" fmla="*/ 2341191 w 3467763"/>
              <a:gd name="connsiteY2" fmla="*/ 93647 h 3442851"/>
              <a:gd name="connsiteX3" fmla="*/ 2834458 w 3467763"/>
              <a:gd name="connsiteY3" fmla="*/ 380437 h 3442851"/>
              <a:gd name="connsiteX4" fmla="*/ 3241944 w 3467763"/>
              <a:gd name="connsiteY4" fmla="*/ 885215 h 3442851"/>
              <a:gd name="connsiteX5" fmla="*/ 3405716 w 3467763"/>
              <a:gd name="connsiteY5" fmla="*/ 1308296 h 3442851"/>
              <a:gd name="connsiteX6" fmla="*/ 3392068 w 3467763"/>
              <a:gd name="connsiteY6" fmla="*/ 2263641 h 3442851"/>
              <a:gd name="connsiteX7" fmla="*/ 2807163 w 3467763"/>
              <a:gd name="connsiteY7" fmla="*/ 3084540 h 3442851"/>
              <a:gd name="connsiteX8" fmla="*/ 2445480 w 3467763"/>
              <a:gd name="connsiteY8" fmla="*/ 3306374 h 3442851"/>
              <a:gd name="connsiteX9" fmla="*/ 1954159 w 3467763"/>
              <a:gd name="connsiteY9" fmla="*/ 3442851 h 3442851"/>
              <a:gd name="connsiteX10" fmla="*/ 1196879 w 3467763"/>
              <a:gd name="connsiteY10" fmla="*/ 3356195 h 3442851"/>
              <a:gd name="connsiteX11" fmla="*/ 661574 w 3467763"/>
              <a:gd name="connsiteY11" fmla="*/ 3084540 h 3442851"/>
              <a:gd name="connsiteX12" fmla="*/ 186945 w 3467763"/>
              <a:gd name="connsiteY12" fmla="*/ 2469091 h 3442851"/>
              <a:gd name="connsiteX13" fmla="*/ 23172 w 3467763"/>
              <a:gd name="connsiteY13" fmla="*/ 1882237 h 3442851"/>
              <a:gd name="connsiteX14" fmla="*/ 118706 w 3467763"/>
              <a:gd name="connsiteY14" fmla="*/ 1145258 h 3442851"/>
              <a:gd name="connsiteX15" fmla="*/ 525095 w 3467763"/>
              <a:gd name="connsiteY15" fmla="*/ 544209 h 3442851"/>
              <a:gd name="connsiteX0" fmla="*/ 456856 w 3467763"/>
              <a:gd name="connsiteY0" fmla="*/ 516914 h 3442851"/>
              <a:gd name="connsiteX1" fmla="*/ 1385848 w 3467763"/>
              <a:gd name="connsiteY1" fmla="*/ 39055 h 3442851"/>
              <a:gd name="connsiteX2" fmla="*/ 2341191 w 3467763"/>
              <a:gd name="connsiteY2" fmla="*/ 93647 h 3442851"/>
              <a:gd name="connsiteX3" fmla="*/ 2834458 w 3467763"/>
              <a:gd name="connsiteY3" fmla="*/ 380437 h 3442851"/>
              <a:gd name="connsiteX4" fmla="*/ 3241944 w 3467763"/>
              <a:gd name="connsiteY4" fmla="*/ 885215 h 3442851"/>
              <a:gd name="connsiteX5" fmla="*/ 3405716 w 3467763"/>
              <a:gd name="connsiteY5" fmla="*/ 1308296 h 3442851"/>
              <a:gd name="connsiteX6" fmla="*/ 3392068 w 3467763"/>
              <a:gd name="connsiteY6" fmla="*/ 2263641 h 3442851"/>
              <a:gd name="connsiteX7" fmla="*/ 2807163 w 3467763"/>
              <a:gd name="connsiteY7" fmla="*/ 3084540 h 3442851"/>
              <a:gd name="connsiteX8" fmla="*/ 2445480 w 3467763"/>
              <a:gd name="connsiteY8" fmla="*/ 3306374 h 3442851"/>
              <a:gd name="connsiteX9" fmla="*/ 1954159 w 3467763"/>
              <a:gd name="connsiteY9" fmla="*/ 3442851 h 3442851"/>
              <a:gd name="connsiteX10" fmla="*/ 1196879 w 3467763"/>
              <a:gd name="connsiteY10" fmla="*/ 3356195 h 3442851"/>
              <a:gd name="connsiteX11" fmla="*/ 661574 w 3467763"/>
              <a:gd name="connsiteY11" fmla="*/ 3084540 h 3442851"/>
              <a:gd name="connsiteX12" fmla="*/ 186945 w 3467763"/>
              <a:gd name="connsiteY12" fmla="*/ 2469091 h 3442851"/>
              <a:gd name="connsiteX13" fmla="*/ 23172 w 3467763"/>
              <a:gd name="connsiteY13" fmla="*/ 1882237 h 3442851"/>
              <a:gd name="connsiteX14" fmla="*/ 118706 w 3467763"/>
              <a:gd name="connsiteY14" fmla="*/ 1145258 h 3442851"/>
              <a:gd name="connsiteX15" fmla="*/ 456856 w 3467763"/>
              <a:gd name="connsiteY15" fmla="*/ 516914 h 3442851"/>
              <a:gd name="connsiteX0" fmla="*/ 456856 w 3467763"/>
              <a:gd name="connsiteY0" fmla="*/ 477859 h 3403796"/>
              <a:gd name="connsiteX1" fmla="*/ 934593 w 3467763"/>
              <a:gd name="connsiteY1" fmla="*/ 103517 h 3403796"/>
              <a:gd name="connsiteX2" fmla="*/ 1385848 w 3467763"/>
              <a:gd name="connsiteY2" fmla="*/ 0 h 3403796"/>
              <a:gd name="connsiteX3" fmla="*/ 2341191 w 3467763"/>
              <a:gd name="connsiteY3" fmla="*/ 54592 h 3403796"/>
              <a:gd name="connsiteX4" fmla="*/ 2834458 w 3467763"/>
              <a:gd name="connsiteY4" fmla="*/ 341382 h 3403796"/>
              <a:gd name="connsiteX5" fmla="*/ 3241944 w 3467763"/>
              <a:gd name="connsiteY5" fmla="*/ 846160 h 3403796"/>
              <a:gd name="connsiteX6" fmla="*/ 3405716 w 3467763"/>
              <a:gd name="connsiteY6" fmla="*/ 1269241 h 3403796"/>
              <a:gd name="connsiteX7" fmla="*/ 3392068 w 3467763"/>
              <a:gd name="connsiteY7" fmla="*/ 2224586 h 3403796"/>
              <a:gd name="connsiteX8" fmla="*/ 2807163 w 3467763"/>
              <a:gd name="connsiteY8" fmla="*/ 3045485 h 3403796"/>
              <a:gd name="connsiteX9" fmla="*/ 2445480 w 3467763"/>
              <a:gd name="connsiteY9" fmla="*/ 3267319 h 3403796"/>
              <a:gd name="connsiteX10" fmla="*/ 1954159 w 3467763"/>
              <a:gd name="connsiteY10" fmla="*/ 3403796 h 3403796"/>
              <a:gd name="connsiteX11" fmla="*/ 1196879 w 3467763"/>
              <a:gd name="connsiteY11" fmla="*/ 3317140 h 3403796"/>
              <a:gd name="connsiteX12" fmla="*/ 661574 w 3467763"/>
              <a:gd name="connsiteY12" fmla="*/ 3045485 h 3403796"/>
              <a:gd name="connsiteX13" fmla="*/ 186945 w 3467763"/>
              <a:gd name="connsiteY13" fmla="*/ 2430036 h 3403796"/>
              <a:gd name="connsiteX14" fmla="*/ 23172 w 3467763"/>
              <a:gd name="connsiteY14" fmla="*/ 1843182 h 3403796"/>
              <a:gd name="connsiteX15" fmla="*/ 118706 w 3467763"/>
              <a:gd name="connsiteY15" fmla="*/ 1106203 h 3403796"/>
              <a:gd name="connsiteX16" fmla="*/ 456856 w 3467763"/>
              <a:gd name="connsiteY16" fmla="*/ 477859 h 3403796"/>
              <a:gd name="connsiteX0" fmla="*/ 456856 w 3467763"/>
              <a:gd name="connsiteY0" fmla="*/ 551829 h 3477766"/>
              <a:gd name="connsiteX1" fmla="*/ 934593 w 3467763"/>
              <a:gd name="connsiteY1" fmla="*/ 177487 h 3477766"/>
              <a:gd name="connsiteX2" fmla="*/ 1385848 w 3467763"/>
              <a:gd name="connsiteY2" fmla="*/ 73970 h 3477766"/>
              <a:gd name="connsiteX3" fmla="*/ 1767107 w 3467763"/>
              <a:gd name="connsiteY3" fmla="*/ 65 h 3477766"/>
              <a:gd name="connsiteX4" fmla="*/ 2341191 w 3467763"/>
              <a:gd name="connsiteY4" fmla="*/ 128562 h 3477766"/>
              <a:gd name="connsiteX5" fmla="*/ 2834458 w 3467763"/>
              <a:gd name="connsiteY5" fmla="*/ 415352 h 3477766"/>
              <a:gd name="connsiteX6" fmla="*/ 3241944 w 3467763"/>
              <a:gd name="connsiteY6" fmla="*/ 920130 h 3477766"/>
              <a:gd name="connsiteX7" fmla="*/ 3405716 w 3467763"/>
              <a:gd name="connsiteY7" fmla="*/ 1343211 h 3477766"/>
              <a:gd name="connsiteX8" fmla="*/ 3392068 w 3467763"/>
              <a:gd name="connsiteY8" fmla="*/ 2298556 h 3477766"/>
              <a:gd name="connsiteX9" fmla="*/ 2807163 w 3467763"/>
              <a:gd name="connsiteY9" fmla="*/ 3119455 h 3477766"/>
              <a:gd name="connsiteX10" fmla="*/ 2445480 w 3467763"/>
              <a:gd name="connsiteY10" fmla="*/ 3341289 h 3477766"/>
              <a:gd name="connsiteX11" fmla="*/ 1954159 w 3467763"/>
              <a:gd name="connsiteY11" fmla="*/ 3477766 h 3477766"/>
              <a:gd name="connsiteX12" fmla="*/ 1196879 w 3467763"/>
              <a:gd name="connsiteY12" fmla="*/ 3391110 h 3477766"/>
              <a:gd name="connsiteX13" fmla="*/ 661574 w 3467763"/>
              <a:gd name="connsiteY13" fmla="*/ 3119455 h 3477766"/>
              <a:gd name="connsiteX14" fmla="*/ 186945 w 3467763"/>
              <a:gd name="connsiteY14" fmla="*/ 2504006 h 3477766"/>
              <a:gd name="connsiteX15" fmla="*/ 23172 w 3467763"/>
              <a:gd name="connsiteY15" fmla="*/ 1917152 h 3477766"/>
              <a:gd name="connsiteX16" fmla="*/ 118706 w 3467763"/>
              <a:gd name="connsiteY16" fmla="*/ 1180173 h 3477766"/>
              <a:gd name="connsiteX17" fmla="*/ 456856 w 3467763"/>
              <a:gd name="connsiteY17" fmla="*/ 551829 h 3477766"/>
              <a:gd name="connsiteX0" fmla="*/ 456856 w 3467763"/>
              <a:gd name="connsiteY0" fmla="*/ 551842 h 3477779"/>
              <a:gd name="connsiteX1" fmla="*/ 934593 w 3467763"/>
              <a:gd name="connsiteY1" fmla="*/ 177500 h 3477779"/>
              <a:gd name="connsiteX2" fmla="*/ 1385848 w 3467763"/>
              <a:gd name="connsiteY2" fmla="*/ 60335 h 3477779"/>
              <a:gd name="connsiteX3" fmla="*/ 1767107 w 3467763"/>
              <a:gd name="connsiteY3" fmla="*/ 78 h 3477779"/>
              <a:gd name="connsiteX4" fmla="*/ 2341191 w 3467763"/>
              <a:gd name="connsiteY4" fmla="*/ 128575 h 3477779"/>
              <a:gd name="connsiteX5" fmla="*/ 2834458 w 3467763"/>
              <a:gd name="connsiteY5" fmla="*/ 415365 h 3477779"/>
              <a:gd name="connsiteX6" fmla="*/ 3241944 w 3467763"/>
              <a:gd name="connsiteY6" fmla="*/ 920143 h 3477779"/>
              <a:gd name="connsiteX7" fmla="*/ 3405716 w 3467763"/>
              <a:gd name="connsiteY7" fmla="*/ 1343224 h 3477779"/>
              <a:gd name="connsiteX8" fmla="*/ 3392068 w 3467763"/>
              <a:gd name="connsiteY8" fmla="*/ 2298569 h 3477779"/>
              <a:gd name="connsiteX9" fmla="*/ 2807163 w 3467763"/>
              <a:gd name="connsiteY9" fmla="*/ 3119468 h 3477779"/>
              <a:gd name="connsiteX10" fmla="*/ 2445480 w 3467763"/>
              <a:gd name="connsiteY10" fmla="*/ 3341302 h 3477779"/>
              <a:gd name="connsiteX11" fmla="*/ 1954159 w 3467763"/>
              <a:gd name="connsiteY11" fmla="*/ 3477779 h 3477779"/>
              <a:gd name="connsiteX12" fmla="*/ 1196879 w 3467763"/>
              <a:gd name="connsiteY12" fmla="*/ 3391123 h 3477779"/>
              <a:gd name="connsiteX13" fmla="*/ 661574 w 3467763"/>
              <a:gd name="connsiteY13" fmla="*/ 3119468 h 3477779"/>
              <a:gd name="connsiteX14" fmla="*/ 186945 w 3467763"/>
              <a:gd name="connsiteY14" fmla="*/ 2504019 h 3477779"/>
              <a:gd name="connsiteX15" fmla="*/ 23172 w 3467763"/>
              <a:gd name="connsiteY15" fmla="*/ 1917165 h 3477779"/>
              <a:gd name="connsiteX16" fmla="*/ 118706 w 3467763"/>
              <a:gd name="connsiteY16" fmla="*/ 1180186 h 3477779"/>
              <a:gd name="connsiteX17" fmla="*/ 456856 w 3467763"/>
              <a:gd name="connsiteY17" fmla="*/ 551842 h 3477779"/>
              <a:gd name="connsiteX0" fmla="*/ 456856 w 3467763"/>
              <a:gd name="connsiteY0" fmla="*/ 551895 h 3477832"/>
              <a:gd name="connsiteX1" fmla="*/ 934593 w 3467763"/>
              <a:gd name="connsiteY1" fmla="*/ 177553 h 3477832"/>
              <a:gd name="connsiteX2" fmla="*/ 1385848 w 3467763"/>
              <a:gd name="connsiteY2" fmla="*/ 60388 h 3477832"/>
              <a:gd name="connsiteX3" fmla="*/ 1767107 w 3467763"/>
              <a:gd name="connsiteY3" fmla="*/ 131 h 3477832"/>
              <a:gd name="connsiteX4" fmla="*/ 2341191 w 3467763"/>
              <a:gd name="connsiteY4" fmla="*/ 128628 h 3477832"/>
              <a:gd name="connsiteX5" fmla="*/ 2834458 w 3467763"/>
              <a:gd name="connsiteY5" fmla="*/ 415418 h 3477832"/>
              <a:gd name="connsiteX6" fmla="*/ 3241944 w 3467763"/>
              <a:gd name="connsiteY6" fmla="*/ 920196 h 3477832"/>
              <a:gd name="connsiteX7" fmla="*/ 3405716 w 3467763"/>
              <a:gd name="connsiteY7" fmla="*/ 1343277 h 3477832"/>
              <a:gd name="connsiteX8" fmla="*/ 3392068 w 3467763"/>
              <a:gd name="connsiteY8" fmla="*/ 2298622 h 3477832"/>
              <a:gd name="connsiteX9" fmla="*/ 2807163 w 3467763"/>
              <a:gd name="connsiteY9" fmla="*/ 3119521 h 3477832"/>
              <a:gd name="connsiteX10" fmla="*/ 2445480 w 3467763"/>
              <a:gd name="connsiteY10" fmla="*/ 3341355 h 3477832"/>
              <a:gd name="connsiteX11" fmla="*/ 1954159 w 3467763"/>
              <a:gd name="connsiteY11" fmla="*/ 3477832 h 3477832"/>
              <a:gd name="connsiteX12" fmla="*/ 1196879 w 3467763"/>
              <a:gd name="connsiteY12" fmla="*/ 3391176 h 3477832"/>
              <a:gd name="connsiteX13" fmla="*/ 661574 w 3467763"/>
              <a:gd name="connsiteY13" fmla="*/ 3119521 h 3477832"/>
              <a:gd name="connsiteX14" fmla="*/ 186945 w 3467763"/>
              <a:gd name="connsiteY14" fmla="*/ 2504072 h 3477832"/>
              <a:gd name="connsiteX15" fmla="*/ 23172 w 3467763"/>
              <a:gd name="connsiteY15" fmla="*/ 1917218 h 3477832"/>
              <a:gd name="connsiteX16" fmla="*/ 118706 w 3467763"/>
              <a:gd name="connsiteY16" fmla="*/ 1180239 h 3477832"/>
              <a:gd name="connsiteX17" fmla="*/ 456856 w 3467763"/>
              <a:gd name="connsiteY17" fmla="*/ 551895 h 3477832"/>
              <a:gd name="connsiteX0" fmla="*/ 456856 w 3467763"/>
              <a:gd name="connsiteY0" fmla="*/ 551895 h 3464185"/>
              <a:gd name="connsiteX1" fmla="*/ 934593 w 3467763"/>
              <a:gd name="connsiteY1" fmla="*/ 177553 h 3464185"/>
              <a:gd name="connsiteX2" fmla="*/ 1385848 w 3467763"/>
              <a:gd name="connsiteY2" fmla="*/ 60388 h 3464185"/>
              <a:gd name="connsiteX3" fmla="*/ 1767107 w 3467763"/>
              <a:gd name="connsiteY3" fmla="*/ 131 h 3464185"/>
              <a:gd name="connsiteX4" fmla="*/ 2341191 w 3467763"/>
              <a:gd name="connsiteY4" fmla="*/ 128628 h 3464185"/>
              <a:gd name="connsiteX5" fmla="*/ 2834458 w 3467763"/>
              <a:gd name="connsiteY5" fmla="*/ 415418 h 3464185"/>
              <a:gd name="connsiteX6" fmla="*/ 3241944 w 3467763"/>
              <a:gd name="connsiteY6" fmla="*/ 920196 h 3464185"/>
              <a:gd name="connsiteX7" fmla="*/ 3405716 w 3467763"/>
              <a:gd name="connsiteY7" fmla="*/ 1343277 h 3464185"/>
              <a:gd name="connsiteX8" fmla="*/ 3392068 w 3467763"/>
              <a:gd name="connsiteY8" fmla="*/ 2298622 h 3464185"/>
              <a:gd name="connsiteX9" fmla="*/ 2807163 w 3467763"/>
              <a:gd name="connsiteY9" fmla="*/ 3119521 h 3464185"/>
              <a:gd name="connsiteX10" fmla="*/ 2445480 w 3467763"/>
              <a:gd name="connsiteY10" fmla="*/ 3341355 h 3464185"/>
              <a:gd name="connsiteX11" fmla="*/ 1940511 w 3467763"/>
              <a:gd name="connsiteY11" fmla="*/ 3464185 h 3464185"/>
              <a:gd name="connsiteX12" fmla="*/ 1196879 w 3467763"/>
              <a:gd name="connsiteY12" fmla="*/ 3391176 h 3464185"/>
              <a:gd name="connsiteX13" fmla="*/ 661574 w 3467763"/>
              <a:gd name="connsiteY13" fmla="*/ 3119521 h 3464185"/>
              <a:gd name="connsiteX14" fmla="*/ 186945 w 3467763"/>
              <a:gd name="connsiteY14" fmla="*/ 2504072 h 3464185"/>
              <a:gd name="connsiteX15" fmla="*/ 23172 w 3467763"/>
              <a:gd name="connsiteY15" fmla="*/ 1917218 h 3464185"/>
              <a:gd name="connsiteX16" fmla="*/ 118706 w 3467763"/>
              <a:gd name="connsiteY16" fmla="*/ 1180239 h 3464185"/>
              <a:gd name="connsiteX17" fmla="*/ 456856 w 3467763"/>
              <a:gd name="connsiteY17" fmla="*/ 551895 h 3464185"/>
              <a:gd name="connsiteX0" fmla="*/ 456856 w 3467763"/>
              <a:gd name="connsiteY0" fmla="*/ 551895 h 3464185"/>
              <a:gd name="connsiteX1" fmla="*/ 934593 w 3467763"/>
              <a:gd name="connsiteY1" fmla="*/ 177553 h 3464185"/>
              <a:gd name="connsiteX2" fmla="*/ 1385848 w 3467763"/>
              <a:gd name="connsiteY2" fmla="*/ 60388 h 3464185"/>
              <a:gd name="connsiteX3" fmla="*/ 1767107 w 3467763"/>
              <a:gd name="connsiteY3" fmla="*/ 131 h 3464185"/>
              <a:gd name="connsiteX4" fmla="*/ 2341191 w 3467763"/>
              <a:gd name="connsiteY4" fmla="*/ 128628 h 3464185"/>
              <a:gd name="connsiteX5" fmla="*/ 2834458 w 3467763"/>
              <a:gd name="connsiteY5" fmla="*/ 415418 h 3464185"/>
              <a:gd name="connsiteX6" fmla="*/ 3241944 w 3467763"/>
              <a:gd name="connsiteY6" fmla="*/ 920196 h 3464185"/>
              <a:gd name="connsiteX7" fmla="*/ 3405716 w 3467763"/>
              <a:gd name="connsiteY7" fmla="*/ 1343277 h 3464185"/>
              <a:gd name="connsiteX8" fmla="*/ 3392068 w 3467763"/>
              <a:gd name="connsiteY8" fmla="*/ 2298622 h 3464185"/>
              <a:gd name="connsiteX9" fmla="*/ 2807163 w 3467763"/>
              <a:gd name="connsiteY9" fmla="*/ 3119521 h 3464185"/>
              <a:gd name="connsiteX10" fmla="*/ 2445480 w 3467763"/>
              <a:gd name="connsiteY10" fmla="*/ 3327707 h 3464185"/>
              <a:gd name="connsiteX11" fmla="*/ 1940511 w 3467763"/>
              <a:gd name="connsiteY11" fmla="*/ 3464185 h 3464185"/>
              <a:gd name="connsiteX12" fmla="*/ 1196879 w 3467763"/>
              <a:gd name="connsiteY12" fmla="*/ 3391176 h 3464185"/>
              <a:gd name="connsiteX13" fmla="*/ 661574 w 3467763"/>
              <a:gd name="connsiteY13" fmla="*/ 3119521 h 3464185"/>
              <a:gd name="connsiteX14" fmla="*/ 186945 w 3467763"/>
              <a:gd name="connsiteY14" fmla="*/ 2504072 h 3464185"/>
              <a:gd name="connsiteX15" fmla="*/ 23172 w 3467763"/>
              <a:gd name="connsiteY15" fmla="*/ 1917218 h 3464185"/>
              <a:gd name="connsiteX16" fmla="*/ 118706 w 3467763"/>
              <a:gd name="connsiteY16" fmla="*/ 1180239 h 3464185"/>
              <a:gd name="connsiteX17" fmla="*/ 456856 w 3467763"/>
              <a:gd name="connsiteY17" fmla="*/ 551895 h 3464185"/>
              <a:gd name="connsiteX0" fmla="*/ 462187 w 3473094"/>
              <a:gd name="connsiteY0" fmla="*/ 551895 h 3464185"/>
              <a:gd name="connsiteX1" fmla="*/ 939924 w 3473094"/>
              <a:gd name="connsiteY1" fmla="*/ 177553 h 3464185"/>
              <a:gd name="connsiteX2" fmla="*/ 1391179 w 3473094"/>
              <a:gd name="connsiteY2" fmla="*/ 60388 h 3464185"/>
              <a:gd name="connsiteX3" fmla="*/ 1772438 w 3473094"/>
              <a:gd name="connsiteY3" fmla="*/ 131 h 3464185"/>
              <a:gd name="connsiteX4" fmla="*/ 2346522 w 3473094"/>
              <a:gd name="connsiteY4" fmla="*/ 128628 h 3464185"/>
              <a:gd name="connsiteX5" fmla="*/ 2839789 w 3473094"/>
              <a:gd name="connsiteY5" fmla="*/ 415418 h 3464185"/>
              <a:gd name="connsiteX6" fmla="*/ 3247275 w 3473094"/>
              <a:gd name="connsiteY6" fmla="*/ 920196 h 3464185"/>
              <a:gd name="connsiteX7" fmla="*/ 3411047 w 3473094"/>
              <a:gd name="connsiteY7" fmla="*/ 1343277 h 3464185"/>
              <a:gd name="connsiteX8" fmla="*/ 3397399 w 3473094"/>
              <a:gd name="connsiteY8" fmla="*/ 2298622 h 3464185"/>
              <a:gd name="connsiteX9" fmla="*/ 2812494 w 3473094"/>
              <a:gd name="connsiteY9" fmla="*/ 3119521 h 3464185"/>
              <a:gd name="connsiteX10" fmla="*/ 2450811 w 3473094"/>
              <a:gd name="connsiteY10" fmla="*/ 3327707 h 3464185"/>
              <a:gd name="connsiteX11" fmla="*/ 1945842 w 3473094"/>
              <a:gd name="connsiteY11" fmla="*/ 3464185 h 3464185"/>
              <a:gd name="connsiteX12" fmla="*/ 1202210 w 3473094"/>
              <a:gd name="connsiteY12" fmla="*/ 3391176 h 3464185"/>
              <a:gd name="connsiteX13" fmla="*/ 666905 w 3473094"/>
              <a:gd name="connsiteY13" fmla="*/ 3119521 h 3464185"/>
              <a:gd name="connsiteX14" fmla="*/ 192276 w 3473094"/>
              <a:gd name="connsiteY14" fmla="*/ 2504072 h 3464185"/>
              <a:gd name="connsiteX15" fmla="*/ 28503 w 3473094"/>
              <a:gd name="connsiteY15" fmla="*/ 1917218 h 3464185"/>
              <a:gd name="connsiteX16" fmla="*/ 95462 w 3473094"/>
              <a:gd name="connsiteY16" fmla="*/ 1183414 h 3464185"/>
              <a:gd name="connsiteX17" fmla="*/ 462187 w 3473094"/>
              <a:gd name="connsiteY17" fmla="*/ 551895 h 3464185"/>
              <a:gd name="connsiteX0" fmla="*/ 472275 w 3483182"/>
              <a:gd name="connsiteY0" fmla="*/ 551895 h 3464185"/>
              <a:gd name="connsiteX1" fmla="*/ 950012 w 3483182"/>
              <a:gd name="connsiteY1" fmla="*/ 177553 h 3464185"/>
              <a:gd name="connsiteX2" fmla="*/ 1401267 w 3483182"/>
              <a:gd name="connsiteY2" fmla="*/ 60388 h 3464185"/>
              <a:gd name="connsiteX3" fmla="*/ 1782526 w 3483182"/>
              <a:gd name="connsiteY3" fmla="*/ 131 h 3464185"/>
              <a:gd name="connsiteX4" fmla="*/ 2356610 w 3483182"/>
              <a:gd name="connsiteY4" fmla="*/ 128628 h 3464185"/>
              <a:gd name="connsiteX5" fmla="*/ 2849877 w 3483182"/>
              <a:gd name="connsiteY5" fmla="*/ 415418 h 3464185"/>
              <a:gd name="connsiteX6" fmla="*/ 3257363 w 3483182"/>
              <a:gd name="connsiteY6" fmla="*/ 920196 h 3464185"/>
              <a:gd name="connsiteX7" fmla="*/ 3421135 w 3483182"/>
              <a:gd name="connsiteY7" fmla="*/ 1343277 h 3464185"/>
              <a:gd name="connsiteX8" fmla="*/ 3407487 w 3483182"/>
              <a:gd name="connsiteY8" fmla="*/ 2298622 h 3464185"/>
              <a:gd name="connsiteX9" fmla="*/ 2822582 w 3483182"/>
              <a:gd name="connsiteY9" fmla="*/ 3119521 h 3464185"/>
              <a:gd name="connsiteX10" fmla="*/ 2460899 w 3483182"/>
              <a:gd name="connsiteY10" fmla="*/ 3327707 h 3464185"/>
              <a:gd name="connsiteX11" fmla="*/ 1955930 w 3483182"/>
              <a:gd name="connsiteY11" fmla="*/ 3464185 h 3464185"/>
              <a:gd name="connsiteX12" fmla="*/ 1212298 w 3483182"/>
              <a:gd name="connsiteY12" fmla="*/ 3391176 h 3464185"/>
              <a:gd name="connsiteX13" fmla="*/ 676993 w 3483182"/>
              <a:gd name="connsiteY13" fmla="*/ 3119521 h 3464185"/>
              <a:gd name="connsiteX14" fmla="*/ 202364 w 3483182"/>
              <a:gd name="connsiteY14" fmla="*/ 2504072 h 3464185"/>
              <a:gd name="connsiteX15" fmla="*/ 25891 w 3483182"/>
              <a:gd name="connsiteY15" fmla="*/ 1939443 h 3464185"/>
              <a:gd name="connsiteX16" fmla="*/ 105550 w 3483182"/>
              <a:gd name="connsiteY16" fmla="*/ 1183414 h 3464185"/>
              <a:gd name="connsiteX17" fmla="*/ 472275 w 3483182"/>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70125 w 3476314"/>
              <a:gd name="connsiteY13" fmla="*/ 3119521 h 3464185"/>
              <a:gd name="connsiteX14" fmla="*/ 195496 w 3476314"/>
              <a:gd name="connsiteY14" fmla="*/ 25040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70125 w 3476314"/>
              <a:gd name="connsiteY13" fmla="*/ 31195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70125 w 3476314"/>
              <a:gd name="connsiteY13" fmla="*/ 31195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92350 w 3476314"/>
              <a:gd name="connsiteY13" fmla="*/ 31068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92350 w 3476314"/>
              <a:gd name="connsiteY13" fmla="*/ 31068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05430 w 3476314"/>
              <a:gd name="connsiteY12" fmla="*/ 3391176 h 3464185"/>
              <a:gd name="connsiteX13" fmla="*/ 692350 w 3476314"/>
              <a:gd name="connsiteY13" fmla="*/ 31068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14955 w 3476314"/>
              <a:gd name="connsiteY12" fmla="*/ 3378476 h 3464185"/>
              <a:gd name="connsiteX13" fmla="*/ 692350 w 3476314"/>
              <a:gd name="connsiteY13" fmla="*/ 31068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64185"/>
              <a:gd name="connsiteX1" fmla="*/ 943144 w 3476314"/>
              <a:gd name="connsiteY1" fmla="*/ 177553 h 3464185"/>
              <a:gd name="connsiteX2" fmla="*/ 1394399 w 3476314"/>
              <a:gd name="connsiteY2" fmla="*/ 60388 h 3464185"/>
              <a:gd name="connsiteX3" fmla="*/ 1775658 w 3476314"/>
              <a:gd name="connsiteY3" fmla="*/ 131 h 3464185"/>
              <a:gd name="connsiteX4" fmla="*/ 2349742 w 3476314"/>
              <a:gd name="connsiteY4" fmla="*/ 128628 h 3464185"/>
              <a:gd name="connsiteX5" fmla="*/ 2843009 w 3476314"/>
              <a:gd name="connsiteY5" fmla="*/ 415418 h 3464185"/>
              <a:gd name="connsiteX6" fmla="*/ 3250495 w 3476314"/>
              <a:gd name="connsiteY6" fmla="*/ 920196 h 3464185"/>
              <a:gd name="connsiteX7" fmla="*/ 3414267 w 3476314"/>
              <a:gd name="connsiteY7" fmla="*/ 1343277 h 3464185"/>
              <a:gd name="connsiteX8" fmla="*/ 3400619 w 3476314"/>
              <a:gd name="connsiteY8" fmla="*/ 2298622 h 3464185"/>
              <a:gd name="connsiteX9" fmla="*/ 2815714 w 3476314"/>
              <a:gd name="connsiteY9" fmla="*/ 3119521 h 3464185"/>
              <a:gd name="connsiteX10" fmla="*/ 2454031 w 3476314"/>
              <a:gd name="connsiteY10" fmla="*/ 3327707 h 3464185"/>
              <a:gd name="connsiteX11" fmla="*/ 1949062 w 3476314"/>
              <a:gd name="connsiteY11" fmla="*/ 3464185 h 3464185"/>
              <a:gd name="connsiteX12" fmla="*/ 1214955 w 3476314"/>
              <a:gd name="connsiteY12" fmla="*/ 3378476 h 3464185"/>
              <a:gd name="connsiteX13" fmla="*/ 692350 w 3476314"/>
              <a:gd name="connsiteY13" fmla="*/ 3106821 h 3464185"/>
              <a:gd name="connsiteX14" fmla="*/ 192321 w 3476314"/>
              <a:gd name="connsiteY14" fmla="*/ 2516772 h 3464185"/>
              <a:gd name="connsiteX15" fmla="*/ 19023 w 3476314"/>
              <a:gd name="connsiteY15" fmla="*/ 1939443 h 3464185"/>
              <a:gd name="connsiteX16" fmla="*/ 98682 w 3476314"/>
              <a:gd name="connsiteY16" fmla="*/ 1183414 h 3464185"/>
              <a:gd name="connsiteX17" fmla="*/ 465407 w 3476314"/>
              <a:gd name="connsiteY17" fmla="*/ 551895 h 3464185"/>
              <a:gd name="connsiteX0" fmla="*/ 465407 w 3476314"/>
              <a:gd name="connsiteY0" fmla="*/ 551895 h 3441960"/>
              <a:gd name="connsiteX1" fmla="*/ 943144 w 3476314"/>
              <a:gd name="connsiteY1" fmla="*/ 177553 h 3441960"/>
              <a:gd name="connsiteX2" fmla="*/ 1394399 w 3476314"/>
              <a:gd name="connsiteY2" fmla="*/ 60388 h 3441960"/>
              <a:gd name="connsiteX3" fmla="*/ 1775658 w 3476314"/>
              <a:gd name="connsiteY3" fmla="*/ 131 h 3441960"/>
              <a:gd name="connsiteX4" fmla="*/ 2349742 w 3476314"/>
              <a:gd name="connsiteY4" fmla="*/ 128628 h 3441960"/>
              <a:gd name="connsiteX5" fmla="*/ 2843009 w 3476314"/>
              <a:gd name="connsiteY5" fmla="*/ 415418 h 3441960"/>
              <a:gd name="connsiteX6" fmla="*/ 3250495 w 3476314"/>
              <a:gd name="connsiteY6" fmla="*/ 920196 h 3441960"/>
              <a:gd name="connsiteX7" fmla="*/ 3414267 w 3476314"/>
              <a:gd name="connsiteY7" fmla="*/ 1343277 h 3441960"/>
              <a:gd name="connsiteX8" fmla="*/ 3400619 w 3476314"/>
              <a:gd name="connsiteY8" fmla="*/ 2298622 h 3441960"/>
              <a:gd name="connsiteX9" fmla="*/ 2815714 w 3476314"/>
              <a:gd name="connsiteY9" fmla="*/ 3119521 h 3441960"/>
              <a:gd name="connsiteX10" fmla="*/ 2454031 w 3476314"/>
              <a:gd name="connsiteY10" fmla="*/ 3327707 h 3441960"/>
              <a:gd name="connsiteX11" fmla="*/ 1961762 w 3476314"/>
              <a:gd name="connsiteY11" fmla="*/ 3441960 h 3441960"/>
              <a:gd name="connsiteX12" fmla="*/ 1214955 w 3476314"/>
              <a:gd name="connsiteY12" fmla="*/ 3378476 h 3441960"/>
              <a:gd name="connsiteX13" fmla="*/ 692350 w 3476314"/>
              <a:gd name="connsiteY13" fmla="*/ 3106821 h 3441960"/>
              <a:gd name="connsiteX14" fmla="*/ 192321 w 3476314"/>
              <a:gd name="connsiteY14" fmla="*/ 2516772 h 3441960"/>
              <a:gd name="connsiteX15" fmla="*/ 19023 w 3476314"/>
              <a:gd name="connsiteY15" fmla="*/ 1939443 h 3441960"/>
              <a:gd name="connsiteX16" fmla="*/ 98682 w 3476314"/>
              <a:gd name="connsiteY16" fmla="*/ 1183414 h 3441960"/>
              <a:gd name="connsiteX17" fmla="*/ 465407 w 3476314"/>
              <a:gd name="connsiteY17" fmla="*/ 551895 h 3441960"/>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15714 w 3476314"/>
              <a:gd name="connsiteY9" fmla="*/ 3119521 h 3455011"/>
              <a:gd name="connsiteX10" fmla="*/ 2454031 w 3476314"/>
              <a:gd name="connsiteY10" fmla="*/ 33277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15714 w 3476314"/>
              <a:gd name="connsiteY9" fmla="*/ 3119521 h 3455011"/>
              <a:gd name="connsiteX10" fmla="*/ 2454031 w 3476314"/>
              <a:gd name="connsiteY10" fmla="*/ 33277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15714 w 3476314"/>
              <a:gd name="connsiteY9" fmla="*/ 3119521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15714 w 3476314"/>
              <a:gd name="connsiteY9" fmla="*/ 3119521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15714 w 3476314"/>
              <a:gd name="connsiteY9" fmla="*/ 3119521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03014 w 3476314"/>
              <a:gd name="connsiteY9" fmla="*/ 3097296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03014 w 3476314"/>
              <a:gd name="connsiteY9" fmla="*/ 3097296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03014 w 3476314"/>
              <a:gd name="connsiteY9" fmla="*/ 3097296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2803014 w 3476314"/>
              <a:gd name="connsiteY9" fmla="*/ 3097296 h 3455011"/>
              <a:gd name="connsiteX10" fmla="*/ 2441331 w 3476314"/>
              <a:gd name="connsiteY10" fmla="*/ 3315007 h 3455011"/>
              <a:gd name="connsiteX11" fmla="*/ 1961762 w 3476314"/>
              <a:gd name="connsiteY11" fmla="*/ 3441960 h 3455011"/>
              <a:gd name="connsiteX12" fmla="*/ 1214955 w 3476314"/>
              <a:gd name="connsiteY12" fmla="*/ 3378476 h 3455011"/>
              <a:gd name="connsiteX13" fmla="*/ 692350 w 3476314"/>
              <a:gd name="connsiteY13" fmla="*/ 3106821 h 3455011"/>
              <a:gd name="connsiteX14" fmla="*/ 192321 w 3476314"/>
              <a:gd name="connsiteY14" fmla="*/ 2516772 h 3455011"/>
              <a:gd name="connsiteX15" fmla="*/ 19023 w 3476314"/>
              <a:gd name="connsiteY15" fmla="*/ 1939443 h 3455011"/>
              <a:gd name="connsiteX16" fmla="*/ 98682 w 3476314"/>
              <a:gd name="connsiteY16" fmla="*/ 1183414 h 3455011"/>
              <a:gd name="connsiteX17" fmla="*/ 465407 w 3476314"/>
              <a:gd name="connsiteY17"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3248283 w 3476314"/>
              <a:gd name="connsiteY9" fmla="*/ 2600187 h 3455011"/>
              <a:gd name="connsiteX10" fmla="*/ 2803014 w 3476314"/>
              <a:gd name="connsiteY10" fmla="*/ 3097296 h 3455011"/>
              <a:gd name="connsiteX11" fmla="*/ 2441331 w 3476314"/>
              <a:gd name="connsiteY11" fmla="*/ 3315007 h 3455011"/>
              <a:gd name="connsiteX12" fmla="*/ 1961762 w 3476314"/>
              <a:gd name="connsiteY12" fmla="*/ 3441960 h 3455011"/>
              <a:gd name="connsiteX13" fmla="*/ 1214955 w 3476314"/>
              <a:gd name="connsiteY13" fmla="*/ 3378476 h 3455011"/>
              <a:gd name="connsiteX14" fmla="*/ 692350 w 3476314"/>
              <a:gd name="connsiteY14" fmla="*/ 3106821 h 3455011"/>
              <a:gd name="connsiteX15" fmla="*/ 192321 w 3476314"/>
              <a:gd name="connsiteY15" fmla="*/ 2516772 h 3455011"/>
              <a:gd name="connsiteX16" fmla="*/ 19023 w 3476314"/>
              <a:gd name="connsiteY16" fmla="*/ 1939443 h 3455011"/>
              <a:gd name="connsiteX17" fmla="*/ 98682 w 3476314"/>
              <a:gd name="connsiteY17" fmla="*/ 1183414 h 3455011"/>
              <a:gd name="connsiteX18" fmla="*/ 465407 w 3476314"/>
              <a:gd name="connsiteY18"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3248283 w 3476314"/>
              <a:gd name="connsiteY9" fmla="*/ 2600187 h 3455011"/>
              <a:gd name="connsiteX10" fmla="*/ 2803014 w 3476314"/>
              <a:gd name="connsiteY10" fmla="*/ 3097296 h 3455011"/>
              <a:gd name="connsiteX11" fmla="*/ 2441331 w 3476314"/>
              <a:gd name="connsiteY11" fmla="*/ 3315007 h 3455011"/>
              <a:gd name="connsiteX12" fmla="*/ 1961762 w 3476314"/>
              <a:gd name="connsiteY12" fmla="*/ 3441960 h 3455011"/>
              <a:gd name="connsiteX13" fmla="*/ 1214955 w 3476314"/>
              <a:gd name="connsiteY13" fmla="*/ 3378476 h 3455011"/>
              <a:gd name="connsiteX14" fmla="*/ 692350 w 3476314"/>
              <a:gd name="connsiteY14" fmla="*/ 3106821 h 3455011"/>
              <a:gd name="connsiteX15" fmla="*/ 192321 w 3476314"/>
              <a:gd name="connsiteY15" fmla="*/ 2516772 h 3455011"/>
              <a:gd name="connsiteX16" fmla="*/ 19023 w 3476314"/>
              <a:gd name="connsiteY16" fmla="*/ 1939443 h 3455011"/>
              <a:gd name="connsiteX17" fmla="*/ 98682 w 3476314"/>
              <a:gd name="connsiteY17" fmla="*/ 1183414 h 3455011"/>
              <a:gd name="connsiteX18" fmla="*/ 465407 w 3476314"/>
              <a:gd name="connsiteY18"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3248283 w 3476314"/>
              <a:gd name="connsiteY9" fmla="*/ 2600187 h 3455011"/>
              <a:gd name="connsiteX10" fmla="*/ 2803014 w 3476314"/>
              <a:gd name="connsiteY10" fmla="*/ 3097296 h 3455011"/>
              <a:gd name="connsiteX11" fmla="*/ 2441331 w 3476314"/>
              <a:gd name="connsiteY11" fmla="*/ 3315007 h 3455011"/>
              <a:gd name="connsiteX12" fmla="*/ 1961762 w 3476314"/>
              <a:gd name="connsiteY12" fmla="*/ 3441960 h 3455011"/>
              <a:gd name="connsiteX13" fmla="*/ 1214955 w 3476314"/>
              <a:gd name="connsiteY13" fmla="*/ 3378476 h 3455011"/>
              <a:gd name="connsiteX14" fmla="*/ 692350 w 3476314"/>
              <a:gd name="connsiteY14" fmla="*/ 3106821 h 3455011"/>
              <a:gd name="connsiteX15" fmla="*/ 192321 w 3476314"/>
              <a:gd name="connsiteY15" fmla="*/ 2516772 h 3455011"/>
              <a:gd name="connsiteX16" fmla="*/ 19023 w 3476314"/>
              <a:gd name="connsiteY16" fmla="*/ 1939443 h 3455011"/>
              <a:gd name="connsiteX17" fmla="*/ 98682 w 3476314"/>
              <a:gd name="connsiteY17" fmla="*/ 1183414 h 3455011"/>
              <a:gd name="connsiteX18" fmla="*/ 465407 w 3476314"/>
              <a:gd name="connsiteY18" fmla="*/ 551895 h 3455011"/>
              <a:gd name="connsiteX0" fmla="*/ 465407 w 3476314"/>
              <a:gd name="connsiteY0" fmla="*/ 551895 h 3455011"/>
              <a:gd name="connsiteX1" fmla="*/ 943144 w 3476314"/>
              <a:gd name="connsiteY1" fmla="*/ 177553 h 3455011"/>
              <a:gd name="connsiteX2" fmla="*/ 1394399 w 3476314"/>
              <a:gd name="connsiteY2" fmla="*/ 60388 h 3455011"/>
              <a:gd name="connsiteX3" fmla="*/ 1775658 w 3476314"/>
              <a:gd name="connsiteY3" fmla="*/ 131 h 3455011"/>
              <a:gd name="connsiteX4" fmla="*/ 2349742 w 3476314"/>
              <a:gd name="connsiteY4" fmla="*/ 128628 h 3455011"/>
              <a:gd name="connsiteX5" fmla="*/ 2843009 w 3476314"/>
              <a:gd name="connsiteY5" fmla="*/ 415418 h 3455011"/>
              <a:gd name="connsiteX6" fmla="*/ 3250495 w 3476314"/>
              <a:gd name="connsiteY6" fmla="*/ 920196 h 3455011"/>
              <a:gd name="connsiteX7" fmla="*/ 3414267 w 3476314"/>
              <a:gd name="connsiteY7" fmla="*/ 1343277 h 3455011"/>
              <a:gd name="connsiteX8" fmla="*/ 3400619 w 3476314"/>
              <a:gd name="connsiteY8" fmla="*/ 2298622 h 3455011"/>
              <a:gd name="connsiteX9" fmla="*/ 3248283 w 3476314"/>
              <a:gd name="connsiteY9" fmla="*/ 2600187 h 3455011"/>
              <a:gd name="connsiteX10" fmla="*/ 2803014 w 3476314"/>
              <a:gd name="connsiteY10" fmla="*/ 3097296 h 3455011"/>
              <a:gd name="connsiteX11" fmla="*/ 2441331 w 3476314"/>
              <a:gd name="connsiteY11" fmla="*/ 3315007 h 3455011"/>
              <a:gd name="connsiteX12" fmla="*/ 1961762 w 3476314"/>
              <a:gd name="connsiteY12" fmla="*/ 3441960 h 3455011"/>
              <a:gd name="connsiteX13" fmla="*/ 1214955 w 3476314"/>
              <a:gd name="connsiteY13" fmla="*/ 3378476 h 3455011"/>
              <a:gd name="connsiteX14" fmla="*/ 692350 w 3476314"/>
              <a:gd name="connsiteY14" fmla="*/ 3106821 h 3455011"/>
              <a:gd name="connsiteX15" fmla="*/ 192321 w 3476314"/>
              <a:gd name="connsiteY15" fmla="*/ 2516772 h 3455011"/>
              <a:gd name="connsiteX16" fmla="*/ 19023 w 3476314"/>
              <a:gd name="connsiteY16" fmla="*/ 1939443 h 3455011"/>
              <a:gd name="connsiteX17" fmla="*/ 98682 w 3476314"/>
              <a:gd name="connsiteY17" fmla="*/ 1183414 h 3455011"/>
              <a:gd name="connsiteX18" fmla="*/ 465407 w 3476314"/>
              <a:gd name="connsiteY18" fmla="*/ 551895 h 3455011"/>
              <a:gd name="connsiteX0" fmla="*/ 465407 w 3468094"/>
              <a:gd name="connsiteY0" fmla="*/ 551895 h 3455011"/>
              <a:gd name="connsiteX1" fmla="*/ 943144 w 3468094"/>
              <a:gd name="connsiteY1" fmla="*/ 177553 h 3455011"/>
              <a:gd name="connsiteX2" fmla="*/ 1394399 w 3468094"/>
              <a:gd name="connsiteY2" fmla="*/ 60388 h 3455011"/>
              <a:gd name="connsiteX3" fmla="*/ 1775658 w 3468094"/>
              <a:gd name="connsiteY3" fmla="*/ 131 h 3455011"/>
              <a:gd name="connsiteX4" fmla="*/ 2349742 w 3468094"/>
              <a:gd name="connsiteY4" fmla="*/ 128628 h 3455011"/>
              <a:gd name="connsiteX5" fmla="*/ 2843009 w 3468094"/>
              <a:gd name="connsiteY5" fmla="*/ 415418 h 3455011"/>
              <a:gd name="connsiteX6" fmla="*/ 3250495 w 3468094"/>
              <a:gd name="connsiteY6" fmla="*/ 920196 h 3455011"/>
              <a:gd name="connsiteX7" fmla="*/ 3414267 w 3468094"/>
              <a:gd name="connsiteY7" fmla="*/ 1343277 h 3455011"/>
              <a:gd name="connsiteX8" fmla="*/ 3400619 w 3468094"/>
              <a:gd name="connsiteY8" fmla="*/ 2298622 h 3455011"/>
              <a:gd name="connsiteX9" fmla="*/ 3248283 w 3468094"/>
              <a:gd name="connsiteY9" fmla="*/ 2600187 h 3455011"/>
              <a:gd name="connsiteX10" fmla="*/ 2803014 w 3468094"/>
              <a:gd name="connsiteY10" fmla="*/ 3097296 h 3455011"/>
              <a:gd name="connsiteX11" fmla="*/ 2441331 w 3468094"/>
              <a:gd name="connsiteY11" fmla="*/ 3315007 h 3455011"/>
              <a:gd name="connsiteX12" fmla="*/ 1961762 w 3468094"/>
              <a:gd name="connsiteY12" fmla="*/ 3441960 h 3455011"/>
              <a:gd name="connsiteX13" fmla="*/ 1214955 w 3468094"/>
              <a:gd name="connsiteY13" fmla="*/ 3378476 h 3455011"/>
              <a:gd name="connsiteX14" fmla="*/ 692350 w 3468094"/>
              <a:gd name="connsiteY14" fmla="*/ 3106821 h 3455011"/>
              <a:gd name="connsiteX15" fmla="*/ 192321 w 3468094"/>
              <a:gd name="connsiteY15" fmla="*/ 2516772 h 3455011"/>
              <a:gd name="connsiteX16" fmla="*/ 19023 w 3468094"/>
              <a:gd name="connsiteY16" fmla="*/ 1939443 h 3455011"/>
              <a:gd name="connsiteX17" fmla="*/ 98682 w 3468094"/>
              <a:gd name="connsiteY17" fmla="*/ 1183414 h 3455011"/>
              <a:gd name="connsiteX18" fmla="*/ 465407 w 3468094"/>
              <a:gd name="connsiteY18" fmla="*/ 551895 h 3455011"/>
              <a:gd name="connsiteX0" fmla="*/ 465407 w 3460078"/>
              <a:gd name="connsiteY0" fmla="*/ 551895 h 3455011"/>
              <a:gd name="connsiteX1" fmla="*/ 943144 w 3460078"/>
              <a:gd name="connsiteY1" fmla="*/ 177553 h 3455011"/>
              <a:gd name="connsiteX2" fmla="*/ 1394399 w 3460078"/>
              <a:gd name="connsiteY2" fmla="*/ 60388 h 3455011"/>
              <a:gd name="connsiteX3" fmla="*/ 1775658 w 3460078"/>
              <a:gd name="connsiteY3" fmla="*/ 131 h 3455011"/>
              <a:gd name="connsiteX4" fmla="*/ 2349742 w 3460078"/>
              <a:gd name="connsiteY4" fmla="*/ 128628 h 3455011"/>
              <a:gd name="connsiteX5" fmla="*/ 2843009 w 3460078"/>
              <a:gd name="connsiteY5" fmla="*/ 415418 h 3455011"/>
              <a:gd name="connsiteX6" fmla="*/ 3250495 w 3460078"/>
              <a:gd name="connsiteY6" fmla="*/ 920196 h 3455011"/>
              <a:gd name="connsiteX7" fmla="*/ 3414267 w 3460078"/>
              <a:gd name="connsiteY7" fmla="*/ 1343277 h 3455011"/>
              <a:gd name="connsiteX8" fmla="*/ 3381569 w 3460078"/>
              <a:gd name="connsiteY8" fmla="*/ 2295447 h 3455011"/>
              <a:gd name="connsiteX9" fmla="*/ 3248283 w 3460078"/>
              <a:gd name="connsiteY9" fmla="*/ 2600187 h 3455011"/>
              <a:gd name="connsiteX10" fmla="*/ 2803014 w 3460078"/>
              <a:gd name="connsiteY10" fmla="*/ 3097296 h 3455011"/>
              <a:gd name="connsiteX11" fmla="*/ 2441331 w 3460078"/>
              <a:gd name="connsiteY11" fmla="*/ 3315007 h 3455011"/>
              <a:gd name="connsiteX12" fmla="*/ 1961762 w 3460078"/>
              <a:gd name="connsiteY12" fmla="*/ 3441960 h 3455011"/>
              <a:gd name="connsiteX13" fmla="*/ 1214955 w 3460078"/>
              <a:gd name="connsiteY13" fmla="*/ 3378476 h 3455011"/>
              <a:gd name="connsiteX14" fmla="*/ 692350 w 3460078"/>
              <a:gd name="connsiteY14" fmla="*/ 3106821 h 3455011"/>
              <a:gd name="connsiteX15" fmla="*/ 192321 w 3460078"/>
              <a:gd name="connsiteY15" fmla="*/ 2516772 h 3455011"/>
              <a:gd name="connsiteX16" fmla="*/ 19023 w 3460078"/>
              <a:gd name="connsiteY16" fmla="*/ 1939443 h 3455011"/>
              <a:gd name="connsiteX17" fmla="*/ 98682 w 3460078"/>
              <a:gd name="connsiteY17" fmla="*/ 1183414 h 3455011"/>
              <a:gd name="connsiteX18" fmla="*/ 465407 w 3460078"/>
              <a:gd name="connsiteY18" fmla="*/ 551895 h 3455011"/>
              <a:gd name="connsiteX0" fmla="*/ 465407 w 3469456"/>
              <a:gd name="connsiteY0" fmla="*/ 551895 h 3455011"/>
              <a:gd name="connsiteX1" fmla="*/ 943144 w 3469456"/>
              <a:gd name="connsiteY1" fmla="*/ 177553 h 3455011"/>
              <a:gd name="connsiteX2" fmla="*/ 1394399 w 3469456"/>
              <a:gd name="connsiteY2" fmla="*/ 60388 h 3455011"/>
              <a:gd name="connsiteX3" fmla="*/ 1775658 w 3469456"/>
              <a:gd name="connsiteY3" fmla="*/ 131 h 3455011"/>
              <a:gd name="connsiteX4" fmla="*/ 2349742 w 3469456"/>
              <a:gd name="connsiteY4" fmla="*/ 128628 h 3455011"/>
              <a:gd name="connsiteX5" fmla="*/ 2843009 w 3469456"/>
              <a:gd name="connsiteY5" fmla="*/ 415418 h 3455011"/>
              <a:gd name="connsiteX6" fmla="*/ 3250495 w 3469456"/>
              <a:gd name="connsiteY6" fmla="*/ 920196 h 3455011"/>
              <a:gd name="connsiteX7" fmla="*/ 3414267 w 3469456"/>
              <a:gd name="connsiteY7" fmla="*/ 1343277 h 3455011"/>
              <a:gd name="connsiteX8" fmla="*/ 3381569 w 3469456"/>
              <a:gd name="connsiteY8" fmla="*/ 2295447 h 3455011"/>
              <a:gd name="connsiteX9" fmla="*/ 3248283 w 3469456"/>
              <a:gd name="connsiteY9" fmla="*/ 2600187 h 3455011"/>
              <a:gd name="connsiteX10" fmla="*/ 2803014 w 3469456"/>
              <a:gd name="connsiteY10" fmla="*/ 3097296 h 3455011"/>
              <a:gd name="connsiteX11" fmla="*/ 2441331 w 3469456"/>
              <a:gd name="connsiteY11" fmla="*/ 3315007 h 3455011"/>
              <a:gd name="connsiteX12" fmla="*/ 1961762 w 3469456"/>
              <a:gd name="connsiteY12" fmla="*/ 3441960 h 3455011"/>
              <a:gd name="connsiteX13" fmla="*/ 1214955 w 3469456"/>
              <a:gd name="connsiteY13" fmla="*/ 3378476 h 3455011"/>
              <a:gd name="connsiteX14" fmla="*/ 692350 w 3469456"/>
              <a:gd name="connsiteY14" fmla="*/ 3106821 h 3455011"/>
              <a:gd name="connsiteX15" fmla="*/ 192321 w 3469456"/>
              <a:gd name="connsiteY15" fmla="*/ 2516772 h 3455011"/>
              <a:gd name="connsiteX16" fmla="*/ 19023 w 3469456"/>
              <a:gd name="connsiteY16" fmla="*/ 1939443 h 3455011"/>
              <a:gd name="connsiteX17" fmla="*/ 98682 w 3469456"/>
              <a:gd name="connsiteY17" fmla="*/ 1183414 h 3455011"/>
              <a:gd name="connsiteX18" fmla="*/ 465407 w 3469456"/>
              <a:gd name="connsiteY18" fmla="*/ 551895 h 3455011"/>
              <a:gd name="connsiteX0" fmla="*/ 465407 w 3469456"/>
              <a:gd name="connsiteY0" fmla="*/ 551895 h 3455011"/>
              <a:gd name="connsiteX1" fmla="*/ 943144 w 3469456"/>
              <a:gd name="connsiteY1" fmla="*/ 177553 h 3455011"/>
              <a:gd name="connsiteX2" fmla="*/ 1394399 w 3469456"/>
              <a:gd name="connsiteY2" fmla="*/ 60388 h 3455011"/>
              <a:gd name="connsiteX3" fmla="*/ 1775658 w 3469456"/>
              <a:gd name="connsiteY3" fmla="*/ 131 h 3455011"/>
              <a:gd name="connsiteX4" fmla="*/ 2349742 w 3469456"/>
              <a:gd name="connsiteY4" fmla="*/ 128628 h 3455011"/>
              <a:gd name="connsiteX5" fmla="*/ 2843009 w 3469456"/>
              <a:gd name="connsiteY5" fmla="*/ 415418 h 3455011"/>
              <a:gd name="connsiteX6" fmla="*/ 3250495 w 3469456"/>
              <a:gd name="connsiteY6" fmla="*/ 920196 h 3455011"/>
              <a:gd name="connsiteX7" fmla="*/ 3414267 w 3469456"/>
              <a:gd name="connsiteY7" fmla="*/ 1343277 h 3455011"/>
              <a:gd name="connsiteX8" fmla="*/ 3381569 w 3469456"/>
              <a:gd name="connsiteY8" fmla="*/ 2295447 h 3455011"/>
              <a:gd name="connsiteX9" fmla="*/ 3248283 w 3469456"/>
              <a:gd name="connsiteY9" fmla="*/ 2600187 h 3455011"/>
              <a:gd name="connsiteX10" fmla="*/ 2803014 w 3469456"/>
              <a:gd name="connsiteY10" fmla="*/ 3097296 h 3455011"/>
              <a:gd name="connsiteX11" fmla="*/ 2441331 w 3469456"/>
              <a:gd name="connsiteY11" fmla="*/ 3315007 h 3455011"/>
              <a:gd name="connsiteX12" fmla="*/ 1961762 w 3469456"/>
              <a:gd name="connsiteY12" fmla="*/ 3441960 h 3455011"/>
              <a:gd name="connsiteX13" fmla="*/ 1214955 w 3469456"/>
              <a:gd name="connsiteY13" fmla="*/ 3378476 h 3455011"/>
              <a:gd name="connsiteX14" fmla="*/ 692350 w 3469456"/>
              <a:gd name="connsiteY14" fmla="*/ 3106821 h 3455011"/>
              <a:gd name="connsiteX15" fmla="*/ 192321 w 3469456"/>
              <a:gd name="connsiteY15" fmla="*/ 2516772 h 3455011"/>
              <a:gd name="connsiteX16" fmla="*/ 19023 w 3469456"/>
              <a:gd name="connsiteY16" fmla="*/ 1939443 h 3455011"/>
              <a:gd name="connsiteX17" fmla="*/ 98682 w 3469456"/>
              <a:gd name="connsiteY17" fmla="*/ 1183414 h 3455011"/>
              <a:gd name="connsiteX18" fmla="*/ 465407 w 3469456"/>
              <a:gd name="connsiteY18" fmla="*/ 551895 h 3455011"/>
              <a:gd name="connsiteX0" fmla="*/ 465407 w 3469456"/>
              <a:gd name="connsiteY0" fmla="*/ 551895 h 3455011"/>
              <a:gd name="connsiteX1" fmla="*/ 943144 w 3469456"/>
              <a:gd name="connsiteY1" fmla="*/ 177553 h 3455011"/>
              <a:gd name="connsiteX2" fmla="*/ 1394399 w 3469456"/>
              <a:gd name="connsiteY2" fmla="*/ 60388 h 3455011"/>
              <a:gd name="connsiteX3" fmla="*/ 1775658 w 3469456"/>
              <a:gd name="connsiteY3" fmla="*/ 131 h 3455011"/>
              <a:gd name="connsiteX4" fmla="*/ 2349742 w 3469456"/>
              <a:gd name="connsiteY4" fmla="*/ 128628 h 3455011"/>
              <a:gd name="connsiteX5" fmla="*/ 2843009 w 3469456"/>
              <a:gd name="connsiteY5" fmla="*/ 415418 h 3455011"/>
              <a:gd name="connsiteX6" fmla="*/ 3250495 w 3469456"/>
              <a:gd name="connsiteY6" fmla="*/ 920196 h 3455011"/>
              <a:gd name="connsiteX7" fmla="*/ 3414267 w 3469456"/>
              <a:gd name="connsiteY7" fmla="*/ 1343277 h 3455011"/>
              <a:gd name="connsiteX8" fmla="*/ 3381569 w 3469456"/>
              <a:gd name="connsiteY8" fmla="*/ 2295447 h 3455011"/>
              <a:gd name="connsiteX9" fmla="*/ 3248283 w 3469456"/>
              <a:gd name="connsiteY9" fmla="*/ 2600187 h 3455011"/>
              <a:gd name="connsiteX10" fmla="*/ 2803014 w 3469456"/>
              <a:gd name="connsiteY10" fmla="*/ 3097296 h 3455011"/>
              <a:gd name="connsiteX11" fmla="*/ 2441331 w 3469456"/>
              <a:gd name="connsiteY11" fmla="*/ 3315007 h 3455011"/>
              <a:gd name="connsiteX12" fmla="*/ 1961762 w 3469456"/>
              <a:gd name="connsiteY12" fmla="*/ 3441960 h 3455011"/>
              <a:gd name="connsiteX13" fmla="*/ 1214955 w 3469456"/>
              <a:gd name="connsiteY13" fmla="*/ 3378476 h 3455011"/>
              <a:gd name="connsiteX14" fmla="*/ 692350 w 3469456"/>
              <a:gd name="connsiteY14" fmla="*/ 3106821 h 3455011"/>
              <a:gd name="connsiteX15" fmla="*/ 192321 w 3469456"/>
              <a:gd name="connsiteY15" fmla="*/ 2516772 h 3455011"/>
              <a:gd name="connsiteX16" fmla="*/ 19023 w 3469456"/>
              <a:gd name="connsiteY16" fmla="*/ 1939443 h 3455011"/>
              <a:gd name="connsiteX17" fmla="*/ 98682 w 3469456"/>
              <a:gd name="connsiteY17" fmla="*/ 1183414 h 3455011"/>
              <a:gd name="connsiteX18" fmla="*/ 465407 w 3469456"/>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43009 w 3478680"/>
              <a:gd name="connsiteY5" fmla="*/ 415418 h 3455011"/>
              <a:gd name="connsiteX6" fmla="*/ 3250495 w 3478680"/>
              <a:gd name="connsiteY6" fmla="*/ 92019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43009 w 3478680"/>
              <a:gd name="connsiteY5" fmla="*/ 415418 h 3455011"/>
              <a:gd name="connsiteX6" fmla="*/ 3250495 w 3478680"/>
              <a:gd name="connsiteY6" fmla="*/ 92019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43009 w 3478680"/>
              <a:gd name="connsiteY5" fmla="*/ 41541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43009 w 3478680"/>
              <a:gd name="connsiteY5" fmla="*/ 41541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43009 w 3478680"/>
              <a:gd name="connsiteY5" fmla="*/ 41541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49742 w 3478680"/>
              <a:gd name="connsiteY4" fmla="*/ 12862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56092 w 3478680"/>
              <a:gd name="connsiteY4" fmla="*/ 9687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56092 w 3478680"/>
              <a:gd name="connsiteY4" fmla="*/ 9687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56092 w 3478680"/>
              <a:gd name="connsiteY4" fmla="*/ 9687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51895 h 3455011"/>
              <a:gd name="connsiteX1" fmla="*/ 943144 w 3478680"/>
              <a:gd name="connsiteY1" fmla="*/ 177553 h 3455011"/>
              <a:gd name="connsiteX2" fmla="*/ 1394399 w 3478680"/>
              <a:gd name="connsiteY2" fmla="*/ 60388 h 3455011"/>
              <a:gd name="connsiteX3" fmla="*/ 1775658 w 3478680"/>
              <a:gd name="connsiteY3" fmla="*/ 131 h 3455011"/>
              <a:gd name="connsiteX4" fmla="*/ 2356092 w 3478680"/>
              <a:gd name="connsiteY4" fmla="*/ 96878 h 3455011"/>
              <a:gd name="connsiteX5" fmla="*/ 2858884 w 3478680"/>
              <a:gd name="connsiteY5" fmla="*/ 396368 h 3455011"/>
              <a:gd name="connsiteX6" fmla="*/ 3279070 w 3478680"/>
              <a:gd name="connsiteY6" fmla="*/ 901146 h 3455011"/>
              <a:gd name="connsiteX7" fmla="*/ 3430142 w 3478680"/>
              <a:gd name="connsiteY7" fmla="*/ 1346452 h 3455011"/>
              <a:gd name="connsiteX8" fmla="*/ 3381569 w 3478680"/>
              <a:gd name="connsiteY8" fmla="*/ 2295447 h 3455011"/>
              <a:gd name="connsiteX9" fmla="*/ 3248283 w 3478680"/>
              <a:gd name="connsiteY9" fmla="*/ 2600187 h 3455011"/>
              <a:gd name="connsiteX10" fmla="*/ 2803014 w 3478680"/>
              <a:gd name="connsiteY10" fmla="*/ 3097296 h 3455011"/>
              <a:gd name="connsiteX11" fmla="*/ 2441331 w 3478680"/>
              <a:gd name="connsiteY11" fmla="*/ 3315007 h 3455011"/>
              <a:gd name="connsiteX12" fmla="*/ 1961762 w 3478680"/>
              <a:gd name="connsiteY12" fmla="*/ 3441960 h 3455011"/>
              <a:gd name="connsiteX13" fmla="*/ 1214955 w 3478680"/>
              <a:gd name="connsiteY13" fmla="*/ 3378476 h 3455011"/>
              <a:gd name="connsiteX14" fmla="*/ 692350 w 3478680"/>
              <a:gd name="connsiteY14" fmla="*/ 3106821 h 3455011"/>
              <a:gd name="connsiteX15" fmla="*/ 192321 w 3478680"/>
              <a:gd name="connsiteY15" fmla="*/ 2516772 h 3455011"/>
              <a:gd name="connsiteX16" fmla="*/ 19023 w 3478680"/>
              <a:gd name="connsiteY16" fmla="*/ 1939443 h 3455011"/>
              <a:gd name="connsiteX17" fmla="*/ 98682 w 3478680"/>
              <a:gd name="connsiteY17" fmla="*/ 1183414 h 3455011"/>
              <a:gd name="connsiteX18" fmla="*/ 465407 w 3478680"/>
              <a:gd name="connsiteY18" fmla="*/ 551895 h 3455011"/>
              <a:gd name="connsiteX0" fmla="*/ 465407 w 3478680"/>
              <a:gd name="connsiteY0" fmla="*/ 564564 h 3467680"/>
              <a:gd name="connsiteX1" fmla="*/ 943144 w 3478680"/>
              <a:gd name="connsiteY1" fmla="*/ 190222 h 3467680"/>
              <a:gd name="connsiteX2" fmla="*/ 1394399 w 3478680"/>
              <a:gd name="connsiteY2" fmla="*/ 73057 h 3467680"/>
              <a:gd name="connsiteX3" fmla="*/ 1778833 w 3478680"/>
              <a:gd name="connsiteY3" fmla="*/ 100 h 3467680"/>
              <a:gd name="connsiteX4" fmla="*/ 2356092 w 3478680"/>
              <a:gd name="connsiteY4" fmla="*/ 109547 h 3467680"/>
              <a:gd name="connsiteX5" fmla="*/ 2858884 w 3478680"/>
              <a:gd name="connsiteY5" fmla="*/ 409037 h 3467680"/>
              <a:gd name="connsiteX6" fmla="*/ 3279070 w 3478680"/>
              <a:gd name="connsiteY6" fmla="*/ 913815 h 3467680"/>
              <a:gd name="connsiteX7" fmla="*/ 3430142 w 3478680"/>
              <a:gd name="connsiteY7" fmla="*/ 1359121 h 3467680"/>
              <a:gd name="connsiteX8" fmla="*/ 3381569 w 3478680"/>
              <a:gd name="connsiteY8" fmla="*/ 2308116 h 3467680"/>
              <a:gd name="connsiteX9" fmla="*/ 3248283 w 3478680"/>
              <a:gd name="connsiteY9" fmla="*/ 2612856 h 3467680"/>
              <a:gd name="connsiteX10" fmla="*/ 2803014 w 3478680"/>
              <a:gd name="connsiteY10" fmla="*/ 3109965 h 3467680"/>
              <a:gd name="connsiteX11" fmla="*/ 2441331 w 3478680"/>
              <a:gd name="connsiteY11" fmla="*/ 3327676 h 3467680"/>
              <a:gd name="connsiteX12" fmla="*/ 1961762 w 3478680"/>
              <a:gd name="connsiteY12" fmla="*/ 3454629 h 3467680"/>
              <a:gd name="connsiteX13" fmla="*/ 1214955 w 3478680"/>
              <a:gd name="connsiteY13" fmla="*/ 3391145 h 3467680"/>
              <a:gd name="connsiteX14" fmla="*/ 692350 w 3478680"/>
              <a:gd name="connsiteY14" fmla="*/ 3119490 h 3467680"/>
              <a:gd name="connsiteX15" fmla="*/ 192321 w 3478680"/>
              <a:gd name="connsiteY15" fmla="*/ 2529441 h 3467680"/>
              <a:gd name="connsiteX16" fmla="*/ 19023 w 3478680"/>
              <a:gd name="connsiteY16" fmla="*/ 1952112 h 3467680"/>
              <a:gd name="connsiteX17" fmla="*/ 98682 w 3478680"/>
              <a:gd name="connsiteY17" fmla="*/ 1196083 h 3467680"/>
              <a:gd name="connsiteX18" fmla="*/ 465407 w 3478680"/>
              <a:gd name="connsiteY18" fmla="*/ 564564 h 3467680"/>
              <a:gd name="connsiteX0" fmla="*/ 465407 w 3478680"/>
              <a:gd name="connsiteY0" fmla="*/ 564751 h 3467867"/>
              <a:gd name="connsiteX1" fmla="*/ 943144 w 3478680"/>
              <a:gd name="connsiteY1" fmla="*/ 190409 h 3467867"/>
              <a:gd name="connsiteX2" fmla="*/ 1378524 w 3478680"/>
              <a:gd name="connsiteY2" fmla="*/ 38319 h 3467867"/>
              <a:gd name="connsiteX3" fmla="*/ 1778833 w 3478680"/>
              <a:gd name="connsiteY3" fmla="*/ 287 h 3467867"/>
              <a:gd name="connsiteX4" fmla="*/ 2356092 w 3478680"/>
              <a:gd name="connsiteY4" fmla="*/ 109734 h 3467867"/>
              <a:gd name="connsiteX5" fmla="*/ 2858884 w 3478680"/>
              <a:gd name="connsiteY5" fmla="*/ 409224 h 3467867"/>
              <a:gd name="connsiteX6" fmla="*/ 3279070 w 3478680"/>
              <a:gd name="connsiteY6" fmla="*/ 914002 h 3467867"/>
              <a:gd name="connsiteX7" fmla="*/ 3430142 w 3478680"/>
              <a:gd name="connsiteY7" fmla="*/ 1359308 h 3467867"/>
              <a:gd name="connsiteX8" fmla="*/ 3381569 w 3478680"/>
              <a:gd name="connsiteY8" fmla="*/ 2308303 h 3467867"/>
              <a:gd name="connsiteX9" fmla="*/ 3248283 w 3478680"/>
              <a:gd name="connsiteY9" fmla="*/ 2613043 h 3467867"/>
              <a:gd name="connsiteX10" fmla="*/ 2803014 w 3478680"/>
              <a:gd name="connsiteY10" fmla="*/ 3110152 h 3467867"/>
              <a:gd name="connsiteX11" fmla="*/ 2441331 w 3478680"/>
              <a:gd name="connsiteY11" fmla="*/ 3327863 h 3467867"/>
              <a:gd name="connsiteX12" fmla="*/ 1961762 w 3478680"/>
              <a:gd name="connsiteY12" fmla="*/ 3454816 h 3467867"/>
              <a:gd name="connsiteX13" fmla="*/ 1214955 w 3478680"/>
              <a:gd name="connsiteY13" fmla="*/ 3391332 h 3467867"/>
              <a:gd name="connsiteX14" fmla="*/ 692350 w 3478680"/>
              <a:gd name="connsiteY14" fmla="*/ 3119677 h 3467867"/>
              <a:gd name="connsiteX15" fmla="*/ 192321 w 3478680"/>
              <a:gd name="connsiteY15" fmla="*/ 2529628 h 3467867"/>
              <a:gd name="connsiteX16" fmla="*/ 19023 w 3478680"/>
              <a:gd name="connsiteY16" fmla="*/ 1952299 h 3467867"/>
              <a:gd name="connsiteX17" fmla="*/ 98682 w 3478680"/>
              <a:gd name="connsiteY17" fmla="*/ 1196270 h 3467867"/>
              <a:gd name="connsiteX18" fmla="*/ 465407 w 3478680"/>
              <a:gd name="connsiteY18" fmla="*/ 564751 h 3467867"/>
              <a:gd name="connsiteX0" fmla="*/ 465407 w 3478680"/>
              <a:gd name="connsiteY0" fmla="*/ 564751 h 3467867"/>
              <a:gd name="connsiteX1" fmla="*/ 943144 w 3478680"/>
              <a:gd name="connsiteY1" fmla="*/ 190409 h 3467867"/>
              <a:gd name="connsiteX2" fmla="*/ 1378524 w 3478680"/>
              <a:gd name="connsiteY2" fmla="*/ 38319 h 3467867"/>
              <a:gd name="connsiteX3" fmla="*/ 1778833 w 3478680"/>
              <a:gd name="connsiteY3" fmla="*/ 287 h 3467867"/>
              <a:gd name="connsiteX4" fmla="*/ 2356092 w 3478680"/>
              <a:gd name="connsiteY4" fmla="*/ 109734 h 3467867"/>
              <a:gd name="connsiteX5" fmla="*/ 2858884 w 3478680"/>
              <a:gd name="connsiteY5" fmla="*/ 409224 h 3467867"/>
              <a:gd name="connsiteX6" fmla="*/ 3279070 w 3478680"/>
              <a:gd name="connsiteY6" fmla="*/ 914002 h 3467867"/>
              <a:gd name="connsiteX7" fmla="*/ 3430142 w 3478680"/>
              <a:gd name="connsiteY7" fmla="*/ 1359308 h 3467867"/>
              <a:gd name="connsiteX8" fmla="*/ 3381569 w 3478680"/>
              <a:gd name="connsiteY8" fmla="*/ 2308303 h 3467867"/>
              <a:gd name="connsiteX9" fmla="*/ 3248283 w 3478680"/>
              <a:gd name="connsiteY9" fmla="*/ 2613043 h 3467867"/>
              <a:gd name="connsiteX10" fmla="*/ 2803014 w 3478680"/>
              <a:gd name="connsiteY10" fmla="*/ 3110152 h 3467867"/>
              <a:gd name="connsiteX11" fmla="*/ 2441331 w 3478680"/>
              <a:gd name="connsiteY11" fmla="*/ 3327863 h 3467867"/>
              <a:gd name="connsiteX12" fmla="*/ 1961762 w 3478680"/>
              <a:gd name="connsiteY12" fmla="*/ 3454816 h 3467867"/>
              <a:gd name="connsiteX13" fmla="*/ 1214955 w 3478680"/>
              <a:gd name="connsiteY13" fmla="*/ 3391332 h 3467867"/>
              <a:gd name="connsiteX14" fmla="*/ 692350 w 3478680"/>
              <a:gd name="connsiteY14" fmla="*/ 3119677 h 3467867"/>
              <a:gd name="connsiteX15" fmla="*/ 192321 w 3478680"/>
              <a:gd name="connsiteY15" fmla="*/ 2529628 h 3467867"/>
              <a:gd name="connsiteX16" fmla="*/ 19023 w 3478680"/>
              <a:gd name="connsiteY16" fmla="*/ 1952299 h 3467867"/>
              <a:gd name="connsiteX17" fmla="*/ 98682 w 3478680"/>
              <a:gd name="connsiteY17" fmla="*/ 1196270 h 3467867"/>
              <a:gd name="connsiteX18" fmla="*/ 465407 w 3478680"/>
              <a:gd name="connsiteY18" fmla="*/ 564751 h 3467867"/>
              <a:gd name="connsiteX0" fmla="*/ 459057 w 3478680"/>
              <a:gd name="connsiteY0" fmla="*/ 564751 h 3467867"/>
              <a:gd name="connsiteX1" fmla="*/ 943144 w 3478680"/>
              <a:gd name="connsiteY1" fmla="*/ 190409 h 3467867"/>
              <a:gd name="connsiteX2" fmla="*/ 1378524 w 3478680"/>
              <a:gd name="connsiteY2" fmla="*/ 38319 h 3467867"/>
              <a:gd name="connsiteX3" fmla="*/ 1778833 w 3478680"/>
              <a:gd name="connsiteY3" fmla="*/ 287 h 3467867"/>
              <a:gd name="connsiteX4" fmla="*/ 2356092 w 3478680"/>
              <a:gd name="connsiteY4" fmla="*/ 109734 h 3467867"/>
              <a:gd name="connsiteX5" fmla="*/ 2858884 w 3478680"/>
              <a:gd name="connsiteY5" fmla="*/ 409224 h 3467867"/>
              <a:gd name="connsiteX6" fmla="*/ 3279070 w 3478680"/>
              <a:gd name="connsiteY6" fmla="*/ 914002 h 3467867"/>
              <a:gd name="connsiteX7" fmla="*/ 3430142 w 3478680"/>
              <a:gd name="connsiteY7" fmla="*/ 1359308 h 3467867"/>
              <a:gd name="connsiteX8" fmla="*/ 3381569 w 3478680"/>
              <a:gd name="connsiteY8" fmla="*/ 2308303 h 3467867"/>
              <a:gd name="connsiteX9" fmla="*/ 3248283 w 3478680"/>
              <a:gd name="connsiteY9" fmla="*/ 2613043 h 3467867"/>
              <a:gd name="connsiteX10" fmla="*/ 2803014 w 3478680"/>
              <a:gd name="connsiteY10" fmla="*/ 3110152 h 3467867"/>
              <a:gd name="connsiteX11" fmla="*/ 2441331 w 3478680"/>
              <a:gd name="connsiteY11" fmla="*/ 3327863 h 3467867"/>
              <a:gd name="connsiteX12" fmla="*/ 1961762 w 3478680"/>
              <a:gd name="connsiteY12" fmla="*/ 3454816 h 3467867"/>
              <a:gd name="connsiteX13" fmla="*/ 1214955 w 3478680"/>
              <a:gd name="connsiteY13" fmla="*/ 3391332 h 3467867"/>
              <a:gd name="connsiteX14" fmla="*/ 692350 w 3478680"/>
              <a:gd name="connsiteY14" fmla="*/ 3119677 h 3467867"/>
              <a:gd name="connsiteX15" fmla="*/ 192321 w 3478680"/>
              <a:gd name="connsiteY15" fmla="*/ 2529628 h 3467867"/>
              <a:gd name="connsiteX16" fmla="*/ 19023 w 3478680"/>
              <a:gd name="connsiteY16" fmla="*/ 1952299 h 3467867"/>
              <a:gd name="connsiteX17" fmla="*/ 98682 w 3478680"/>
              <a:gd name="connsiteY17" fmla="*/ 1196270 h 3467867"/>
              <a:gd name="connsiteX18" fmla="*/ 459057 w 3478680"/>
              <a:gd name="connsiteY18" fmla="*/ 564751 h 3467867"/>
              <a:gd name="connsiteX0" fmla="*/ 459057 w 3478680"/>
              <a:gd name="connsiteY0" fmla="*/ 564751 h 3467867"/>
              <a:gd name="connsiteX1" fmla="*/ 943144 w 3478680"/>
              <a:gd name="connsiteY1" fmla="*/ 190409 h 3467867"/>
              <a:gd name="connsiteX2" fmla="*/ 1378524 w 3478680"/>
              <a:gd name="connsiteY2" fmla="*/ 38319 h 3467867"/>
              <a:gd name="connsiteX3" fmla="*/ 1778833 w 3478680"/>
              <a:gd name="connsiteY3" fmla="*/ 287 h 3467867"/>
              <a:gd name="connsiteX4" fmla="*/ 2356092 w 3478680"/>
              <a:gd name="connsiteY4" fmla="*/ 109734 h 3467867"/>
              <a:gd name="connsiteX5" fmla="*/ 2858884 w 3478680"/>
              <a:gd name="connsiteY5" fmla="*/ 409224 h 3467867"/>
              <a:gd name="connsiteX6" fmla="*/ 3279070 w 3478680"/>
              <a:gd name="connsiteY6" fmla="*/ 914002 h 3467867"/>
              <a:gd name="connsiteX7" fmla="*/ 3430142 w 3478680"/>
              <a:gd name="connsiteY7" fmla="*/ 1359308 h 3467867"/>
              <a:gd name="connsiteX8" fmla="*/ 3381569 w 3478680"/>
              <a:gd name="connsiteY8" fmla="*/ 2308303 h 3467867"/>
              <a:gd name="connsiteX9" fmla="*/ 3248283 w 3478680"/>
              <a:gd name="connsiteY9" fmla="*/ 2613043 h 3467867"/>
              <a:gd name="connsiteX10" fmla="*/ 2803014 w 3478680"/>
              <a:gd name="connsiteY10" fmla="*/ 3110152 h 3467867"/>
              <a:gd name="connsiteX11" fmla="*/ 2441331 w 3478680"/>
              <a:gd name="connsiteY11" fmla="*/ 3327863 h 3467867"/>
              <a:gd name="connsiteX12" fmla="*/ 1961762 w 3478680"/>
              <a:gd name="connsiteY12" fmla="*/ 3454816 h 3467867"/>
              <a:gd name="connsiteX13" fmla="*/ 1214955 w 3478680"/>
              <a:gd name="connsiteY13" fmla="*/ 3391332 h 3467867"/>
              <a:gd name="connsiteX14" fmla="*/ 692350 w 3478680"/>
              <a:gd name="connsiteY14" fmla="*/ 3119677 h 3467867"/>
              <a:gd name="connsiteX15" fmla="*/ 192321 w 3478680"/>
              <a:gd name="connsiteY15" fmla="*/ 2529628 h 3467867"/>
              <a:gd name="connsiteX16" fmla="*/ 19023 w 3478680"/>
              <a:gd name="connsiteY16" fmla="*/ 1952299 h 3467867"/>
              <a:gd name="connsiteX17" fmla="*/ 98682 w 3478680"/>
              <a:gd name="connsiteY17" fmla="*/ 1196270 h 3467867"/>
              <a:gd name="connsiteX18" fmla="*/ 459057 w 3478680"/>
              <a:gd name="connsiteY18" fmla="*/ 564751 h 3467867"/>
              <a:gd name="connsiteX0" fmla="*/ 459057 w 3478680"/>
              <a:gd name="connsiteY0" fmla="*/ 564751 h 3467867"/>
              <a:gd name="connsiteX1" fmla="*/ 943144 w 3478680"/>
              <a:gd name="connsiteY1" fmla="*/ 190409 h 3467867"/>
              <a:gd name="connsiteX2" fmla="*/ 1378524 w 3478680"/>
              <a:gd name="connsiteY2" fmla="*/ 38319 h 3467867"/>
              <a:gd name="connsiteX3" fmla="*/ 1778833 w 3478680"/>
              <a:gd name="connsiteY3" fmla="*/ 287 h 3467867"/>
              <a:gd name="connsiteX4" fmla="*/ 2356092 w 3478680"/>
              <a:gd name="connsiteY4" fmla="*/ 109734 h 3467867"/>
              <a:gd name="connsiteX5" fmla="*/ 2858884 w 3478680"/>
              <a:gd name="connsiteY5" fmla="*/ 409224 h 3467867"/>
              <a:gd name="connsiteX6" fmla="*/ 3279070 w 3478680"/>
              <a:gd name="connsiteY6" fmla="*/ 914002 h 3467867"/>
              <a:gd name="connsiteX7" fmla="*/ 3430142 w 3478680"/>
              <a:gd name="connsiteY7" fmla="*/ 1359308 h 3467867"/>
              <a:gd name="connsiteX8" fmla="*/ 3381569 w 3478680"/>
              <a:gd name="connsiteY8" fmla="*/ 2308303 h 3467867"/>
              <a:gd name="connsiteX9" fmla="*/ 3248283 w 3478680"/>
              <a:gd name="connsiteY9" fmla="*/ 2613043 h 3467867"/>
              <a:gd name="connsiteX10" fmla="*/ 2803014 w 3478680"/>
              <a:gd name="connsiteY10" fmla="*/ 3110152 h 3467867"/>
              <a:gd name="connsiteX11" fmla="*/ 2441331 w 3478680"/>
              <a:gd name="connsiteY11" fmla="*/ 3327863 h 3467867"/>
              <a:gd name="connsiteX12" fmla="*/ 1961762 w 3478680"/>
              <a:gd name="connsiteY12" fmla="*/ 3454816 h 3467867"/>
              <a:gd name="connsiteX13" fmla="*/ 1214955 w 3478680"/>
              <a:gd name="connsiteY13" fmla="*/ 3391332 h 3467867"/>
              <a:gd name="connsiteX14" fmla="*/ 692350 w 3478680"/>
              <a:gd name="connsiteY14" fmla="*/ 3119677 h 3467867"/>
              <a:gd name="connsiteX15" fmla="*/ 192321 w 3478680"/>
              <a:gd name="connsiteY15" fmla="*/ 2529628 h 3467867"/>
              <a:gd name="connsiteX16" fmla="*/ 19023 w 3478680"/>
              <a:gd name="connsiteY16" fmla="*/ 1952299 h 3467867"/>
              <a:gd name="connsiteX17" fmla="*/ 98682 w 3478680"/>
              <a:gd name="connsiteY17" fmla="*/ 1196270 h 3467867"/>
              <a:gd name="connsiteX18" fmla="*/ 459057 w 3478680"/>
              <a:gd name="connsiteY18" fmla="*/ 564751 h 3467867"/>
              <a:gd name="connsiteX0" fmla="*/ 462230 w 3481853"/>
              <a:gd name="connsiteY0" fmla="*/ 564751 h 3467867"/>
              <a:gd name="connsiteX1" fmla="*/ 946317 w 3481853"/>
              <a:gd name="connsiteY1" fmla="*/ 190409 h 3467867"/>
              <a:gd name="connsiteX2" fmla="*/ 1381697 w 3481853"/>
              <a:gd name="connsiteY2" fmla="*/ 38319 h 3467867"/>
              <a:gd name="connsiteX3" fmla="*/ 1782006 w 3481853"/>
              <a:gd name="connsiteY3" fmla="*/ 287 h 3467867"/>
              <a:gd name="connsiteX4" fmla="*/ 2359265 w 3481853"/>
              <a:gd name="connsiteY4" fmla="*/ 109734 h 3467867"/>
              <a:gd name="connsiteX5" fmla="*/ 2862057 w 3481853"/>
              <a:gd name="connsiteY5" fmla="*/ 409224 h 3467867"/>
              <a:gd name="connsiteX6" fmla="*/ 3282243 w 3481853"/>
              <a:gd name="connsiteY6" fmla="*/ 914002 h 3467867"/>
              <a:gd name="connsiteX7" fmla="*/ 3433315 w 3481853"/>
              <a:gd name="connsiteY7" fmla="*/ 1359308 h 3467867"/>
              <a:gd name="connsiteX8" fmla="*/ 3384742 w 3481853"/>
              <a:gd name="connsiteY8" fmla="*/ 2308303 h 3467867"/>
              <a:gd name="connsiteX9" fmla="*/ 3251456 w 3481853"/>
              <a:gd name="connsiteY9" fmla="*/ 2613043 h 3467867"/>
              <a:gd name="connsiteX10" fmla="*/ 2806187 w 3481853"/>
              <a:gd name="connsiteY10" fmla="*/ 3110152 h 3467867"/>
              <a:gd name="connsiteX11" fmla="*/ 2444504 w 3481853"/>
              <a:gd name="connsiteY11" fmla="*/ 3327863 h 3467867"/>
              <a:gd name="connsiteX12" fmla="*/ 1964935 w 3481853"/>
              <a:gd name="connsiteY12" fmla="*/ 3454816 h 3467867"/>
              <a:gd name="connsiteX13" fmla="*/ 1218128 w 3481853"/>
              <a:gd name="connsiteY13" fmla="*/ 3391332 h 3467867"/>
              <a:gd name="connsiteX14" fmla="*/ 695523 w 3481853"/>
              <a:gd name="connsiteY14" fmla="*/ 3119677 h 3467867"/>
              <a:gd name="connsiteX15" fmla="*/ 195494 w 3481853"/>
              <a:gd name="connsiteY15" fmla="*/ 2529628 h 3467867"/>
              <a:gd name="connsiteX16" fmla="*/ 22196 w 3481853"/>
              <a:gd name="connsiteY16" fmla="*/ 1952299 h 3467867"/>
              <a:gd name="connsiteX17" fmla="*/ 85980 w 3481853"/>
              <a:gd name="connsiteY17" fmla="*/ 1196270 h 3467867"/>
              <a:gd name="connsiteX18" fmla="*/ 462230 w 3481853"/>
              <a:gd name="connsiteY18" fmla="*/ 564751 h 3467867"/>
              <a:gd name="connsiteX0" fmla="*/ 460861 w 3480484"/>
              <a:gd name="connsiteY0" fmla="*/ 564751 h 3467867"/>
              <a:gd name="connsiteX1" fmla="*/ 944948 w 3480484"/>
              <a:gd name="connsiteY1" fmla="*/ 190409 h 3467867"/>
              <a:gd name="connsiteX2" fmla="*/ 1380328 w 3480484"/>
              <a:gd name="connsiteY2" fmla="*/ 38319 h 3467867"/>
              <a:gd name="connsiteX3" fmla="*/ 1780637 w 3480484"/>
              <a:gd name="connsiteY3" fmla="*/ 287 h 3467867"/>
              <a:gd name="connsiteX4" fmla="*/ 2357896 w 3480484"/>
              <a:gd name="connsiteY4" fmla="*/ 109734 h 3467867"/>
              <a:gd name="connsiteX5" fmla="*/ 2860688 w 3480484"/>
              <a:gd name="connsiteY5" fmla="*/ 409224 h 3467867"/>
              <a:gd name="connsiteX6" fmla="*/ 3280874 w 3480484"/>
              <a:gd name="connsiteY6" fmla="*/ 914002 h 3467867"/>
              <a:gd name="connsiteX7" fmla="*/ 3431946 w 3480484"/>
              <a:gd name="connsiteY7" fmla="*/ 1359308 h 3467867"/>
              <a:gd name="connsiteX8" fmla="*/ 3383373 w 3480484"/>
              <a:gd name="connsiteY8" fmla="*/ 2308303 h 3467867"/>
              <a:gd name="connsiteX9" fmla="*/ 3250087 w 3480484"/>
              <a:gd name="connsiteY9" fmla="*/ 2613043 h 3467867"/>
              <a:gd name="connsiteX10" fmla="*/ 2804818 w 3480484"/>
              <a:gd name="connsiteY10" fmla="*/ 3110152 h 3467867"/>
              <a:gd name="connsiteX11" fmla="*/ 2443135 w 3480484"/>
              <a:gd name="connsiteY11" fmla="*/ 3327863 h 3467867"/>
              <a:gd name="connsiteX12" fmla="*/ 1963566 w 3480484"/>
              <a:gd name="connsiteY12" fmla="*/ 3454816 h 3467867"/>
              <a:gd name="connsiteX13" fmla="*/ 1216759 w 3480484"/>
              <a:gd name="connsiteY13" fmla="*/ 3391332 h 3467867"/>
              <a:gd name="connsiteX14" fmla="*/ 694154 w 3480484"/>
              <a:gd name="connsiteY14" fmla="*/ 3119677 h 3467867"/>
              <a:gd name="connsiteX15" fmla="*/ 194125 w 3480484"/>
              <a:gd name="connsiteY15" fmla="*/ 2529628 h 3467867"/>
              <a:gd name="connsiteX16" fmla="*/ 20827 w 3480484"/>
              <a:gd name="connsiteY16" fmla="*/ 1952299 h 3467867"/>
              <a:gd name="connsiteX17" fmla="*/ 90961 w 3480484"/>
              <a:gd name="connsiteY17" fmla="*/ 1196270 h 3467867"/>
              <a:gd name="connsiteX18" fmla="*/ 460861 w 3480484"/>
              <a:gd name="connsiteY18" fmla="*/ 564751 h 3467867"/>
              <a:gd name="connsiteX0" fmla="*/ 460861 w 3480484"/>
              <a:gd name="connsiteY0" fmla="*/ 564751 h 3467867"/>
              <a:gd name="connsiteX1" fmla="*/ 944948 w 3480484"/>
              <a:gd name="connsiteY1" fmla="*/ 190409 h 3467867"/>
              <a:gd name="connsiteX2" fmla="*/ 1380328 w 3480484"/>
              <a:gd name="connsiteY2" fmla="*/ 38319 h 3467867"/>
              <a:gd name="connsiteX3" fmla="*/ 1780637 w 3480484"/>
              <a:gd name="connsiteY3" fmla="*/ 287 h 3467867"/>
              <a:gd name="connsiteX4" fmla="*/ 2357896 w 3480484"/>
              <a:gd name="connsiteY4" fmla="*/ 109734 h 3467867"/>
              <a:gd name="connsiteX5" fmla="*/ 2860688 w 3480484"/>
              <a:gd name="connsiteY5" fmla="*/ 409224 h 3467867"/>
              <a:gd name="connsiteX6" fmla="*/ 3280874 w 3480484"/>
              <a:gd name="connsiteY6" fmla="*/ 914002 h 3467867"/>
              <a:gd name="connsiteX7" fmla="*/ 3431946 w 3480484"/>
              <a:gd name="connsiteY7" fmla="*/ 1359308 h 3467867"/>
              <a:gd name="connsiteX8" fmla="*/ 3383373 w 3480484"/>
              <a:gd name="connsiteY8" fmla="*/ 2308303 h 3467867"/>
              <a:gd name="connsiteX9" fmla="*/ 3250087 w 3480484"/>
              <a:gd name="connsiteY9" fmla="*/ 2613043 h 3467867"/>
              <a:gd name="connsiteX10" fmla="*/ 2804818 w 3480484"/>
              <a:gd name="connsiteY10" fmla="*/ 3110152 h 3467867"/>
              <a:gd name="connsiteX11" fmla="*/ 2443135 w 3480484"/>
              <a:gd name="connsiteY11" fmla="*/ 3327863 h 3467867"/>
              <a:gd name="connsiteX12" fmla="*/ 1963566 w 3480484"/>
              <a:gd name="connsiteY12" fmla="*/ 3454816 h 3467867"/>
              <a:gd name="connsiteX13" fmla="*/ 1216759 w 3480484"/>
              <a:gd name="connsiteY13" fmla="*/ 3391332 h 3467867"/>
              <a:gd name="connsiteX14" fmla="*/ 694154 w 3480484"/>
              <a:gd name="connsiteY14" fmla="*/ 3119677 h 3467867"/>
              <a:gd name="connsiteX15" fmla="*/ 194125 w 3480484"/>
              <a:gd name="connsiteY15" fmla="*/ 2529628 h 3467867"/>
              <a:gd name="connsiteX16" fmla="*/ 20827 w 3480484"/>
              <a:gd name="connsiteY16" fmla="*/ 1952299 h 3467867"/>
              <a:gd name="connsiteX17" fmla="*/ 90961 w 3480484"/>
              <a:gd name="connsiteY17" fmla="*/ 1196270 h 3467867"/>
              <a:gd name="connsiteX18" fmla="*/ 460861 w 3480484"/>
              <a:gd name="connsiteY18" fmla="*/ 564751 h 3467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80484" h="3467867">
                <a:moveTo>
                  <a:pt x="460861" y="564751"/>
                </a:moveTo>
                <a:cubicBezTo>
                  <a:pt x="614518" y="404461"/>
                  <a:pt x="790116" y="270052"/>
                  <a:pt x="944948" y="190409"/>
                </a:cubicBezTo>
                <a:cubicBezTo>
                  <a:pt x="1099780" y="110766"/>
                  <a:pt x="1248400" y="66941"/>
                  <a:pt x="1380328" y="38319"/>
                </a:cubicBezTo>
                <a:cubicBezTo>
                  <a:pt x="1493766" y="13684"/>
                  <a:pt x="1667199" y="-2374"/>
                  <a:pt x="1780637" y="287"/>
                </a:cubicBezTo>
                <a:cubicBezTo>
                  <a:pt x="1996340" y="3961"/>
                  <a:pt x="2078693" y="39385"/>
                  <a:pt x="2357896" y="109734"/>
                </a:cubicBezTo>
                <a:cubicBezTo>
                  <a:pt x="2540310" y="192631"/>
                  <a:pt x="2694149" y="278702"/>
                  <a:pt x="2860688" y="409224"/>
                </a:cubicBezTo>
                <a:cubicBezTo>
                  <a:pt x="3006264" y="513857"/>
                  <a:pt x="3182869" y="748080"/>
                  <a:pt x="3280874" y="914002"/>
                </a:cubicBezTo>
                <a:cubicBezTo>
                  <a:pt x="3350304" y="1070399"/>
                  <a:pt x="3377734" y="1139569"/>
                  <a:pt x="3431946" y="1359308"/>
                </a:cubicBezTo>
                <a:cubicBezTo>
                  <a:pt x="3506684" y="1593564"/>
                  <a:pt x="3498580" y="1971272"/>
                  <a:pt x="3383373" y="2308303"/>
                </a:cubicBezTo>
                <a:cubicBezTo>
                  <a:pt x="3305967" y="2507734"/>
                  <a:pt x="3330638" y="2464056"/>
                  <a:pt x="3250087" y="2613043"/>
                </a:cubicBezTo>
                <a:cubicBezTo>
                  <a:pt x="3160011" y="2765205"/>
                  <a:pt x="2940368" y="2990486"/>
                  <a:pt x="2804818" y="3110152"/>
                </a:cubicBezTo>
                <a:cubicBezTo>
                  <a:pt x="2649754" y="3222052"/>
                  <a:pt x="2591700" y="3251417"/>
                  <a:pt x="2443135" y="3327863"/>
                </a:cubicBezTo>
                <a:cubicBezTo>
                  <a:pt x="2291395" y="3385259"/>
                  <a:pt x="2174840" y="3427415"/>
                  <a:pt x="1963566" y="3454816"/>
                </a:cubicBezTo>
                <a:cubicBezTo>
                  <a:pt x="1772289" y="3485724"/>
                  <a:pt x="1433991" y="3460623"/>
                  <a:pt x="1216759" y="3391332"/>
                </a:cubicBezTo>
                <a:cubicBezTo>
                  <a:pt x="1005877" y="3315691"/>
                  <a:pt x="891525" y="3250278"/>
                  <a:pt x="694154" y="3119677"/>
                </a:cubicBezTo>
                <a:cubicBezTo>
                  <a:pt x="461365" y="2941461"/>
                  <a:pt x="312277" y="2728211"/>
                  <a:pt x="194125" y="2529628"/>
                </a:cubicBezTo>
                <a:cubicBezTo>
                  <a:pt x="101373" y="2324695"/>
                  <a:pt x="48122" y="2172938"/>
                  <a:pt x="20827" y="1952299"/>
                </a:cubicBezTo>
                <a:cubicBezTo>
                  <a:pt x="-28755" y="1632260"/>
                  <a:pt x="16406" y="1423824"/>
                  <a:pt x="90961" y="1196270"/>
                </a:cubicBezTo>
                <a:cubicBezTo>
                  <a:pt x="187741" y="971891"/>
                  <a:pt x="267394" y="772718"/>
                  <a:pt x="460861" y="564751"/>
                </a:cubicBezTo>
                <a:close/>
              </a:path>
            </a:pathLst>
          </a:custGeom>
        </p:spPr>
        <p:txBody>
          <a:bodyPr/>
          <a:lstStyle>
            <a:lvl1pPr marL="0" indent="0">
              <a:buNone/>
              <a:defRPr/>
            </a:lvl1pPr>
          </a:lstStyle>
          <a:p>
            <a:r>
              <a:rPr lang="en-US"/>
              <a:t>Click icon to add picture</a:t>
            </a:r>
            <a:endParaRPr lang="en-IN" dirty="0"/>
          </a:p>
        </p:txBody>
      </p:sp>
      <p:cxnSp>
        <p:nvCxnSpPr>
          <p:cNvPr id="28" name="Straight Connector 27"/>
          <p:cNvCxnSpPr/>
          <p:nvPr/>
        </p:nvCxnSpPr>
        <p:spPr>
          <a:xfrm>
            <a:off x="4240087" y="5242628"/>
            <a:ext cx="0" cy="41773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5"/>
          <p:cNvSpPr>
            <a:spLocks noGrp="1"/>
          </p:cNvSpPr>
          <p:nvPr userDrawn="1">
            <p:ph type="body" sz="quarter" idx="13"/>
          </p:nvPr>
        </p:nvSpPr>
        <p:spPr>
          <a:xfrm>
            <a:off x="4652165" y="1780609"/>
            <a:ext cx="7397751" cy="661988"/>
          </a:xfrm>
          <a:prstGeom prst="rect">
            <a:avLst/>
          </a:prstGeom>
          <a:ln>
            <a:noFill/>
          </a:ln>
        </p:spPr>
        <p:txBody>
          <a:bodyPr/>
          <a:lstStyle>
            <a:lvl1pPr marL="0" indent="0">
              <a:lnSpc>
                <a:spcPct val="100000"/>
              </a:lnSpc>
              <a:buNone/>
              <a:defRPr lang="en-US" sz="1050" kern="1200" dirty="0" smtClean="0">
                <a:solidFill>
                  <a:srgbClr val="206256"/>
                </a:solidFill>
                <a:latin typeface="+mj-lt"/>
                <a:ea typeface="+mn-ea"/>
                <a:cs typeface="+mn-cs"/>
              </a:defRPr>
            </a:lvl1pPr>
          </a:lstStyle>
          <a:p>
            <a:pPr lvl="0"/>
            <a:r>
              <a:rPr lang="en-US"/>
              <a:t>Click to edit Master text styles</a:t>
            </a:r>
          </a:p>
        </p:txBody>
      </p:sp>
      <p:sp>
        <p:nvSpPr>
          <p:cNvPr id="31" name="Text Placeholder 25"/>
          <p:cNvSpPr>
            <a:spLocks noGrp="1"/>
          </p:cNvSpPr>
          <p:nvPr userDrawn="1">
            <p:ph type="body" sz="quarter" idx="14"/>
          </p:nvPr>
        </p:nvSpPr>
        <p:spPr>
          <a:xfrm>
            <a:off x="4652165" y="3049561"/>
            <a:ext cx="7397751" cy="661988"/>
          </a:xfrm>
          <a:prstGeom prst="rect">
            <a:avLst/>
          </a:prstGeom>
          <a:ln>
            <a:noFill/>
          </a:ln>
        </p:spPr>
        <p:txBody>
          <a:bodyPr/>
          <a:lstStyle>
            <a:lvl1pPr marL="0" indent="0">
              <a:lnSpc>
                <a:spcPct val="100000"/>
              </a:lnSpc>
              <a:buNone/>
              <a:defRPr lang="en-US" sz="1050" kern="1200" dirty="0" smtClean="0">
                <a:solidFill>
                  <a:srgbClr val="206256"/>
                </a:solidFill>
                <a:latin typeface="+mj-lt"/>
                <a:ea typeface="+mn-ea"/>
                <a:cs typeface="+mn-cs"/>
              </a:defRPr>
            </a:lvl1pPr>
          </a:lstStyle>
          <a:p>
            <a:pPr lvl="0"/>
            <a:r>
              <a:rPr lang="en-US"/>
              <a:t>Click to edit Master text styles</a:t>
            </a:r>
          </a:p>
        </p:txBody>
      </p:sp>
      <p:sp>
        <p:nvSpPr>
          <p:cNvPr id="32" name="Text Placeholder 25"/>
          <p:cNvSpPr>
            <a:spLocks noGrp="1"/>
          </p:cNvSpPr>
          <p:nvPr userDrawn="1">
            <p:ph type="body" sz="quarter" idx="15"/>
          </p:nvPr>
        </p:nvSpPr>
        <p:spPr>
          <a:xfrm>
            <a:off x="4652165" y="4432628"/>
            <a:ext cx="7397751" cy="661988"/>
          </a:xfrm>
          <a:prstGeom prst="rect">
            <a:avLst/>
          </a:prstGeom>
          <a:ln>
            <a:noFill/>
          </a:ln>
        </p:spPr>
        <p:txBody>
          <a:bodyPr/>
          <a:lstStyle>
            <a:lvl1pPr marL="0" indent="0">
              <a:lnSpc>
                <a:spcPct val="100000"/>
              </a:lnSpc>
              <a:buNone/>
              <a:defRPr lang="en-US" sz="1050" kern="1200" dirty="0" smtClean="0">
                <a:solidFill>
                  <a:srgbClr val="206256"/>
                </a:solidFill>
                <a:latin typeface="+mj-lt"/>
                <a:ea typeface="+mn-ea"/>
                <a:cs typeface="+mn-cs"/>
              </a:defRPr>
            </a:lvl1pPr>
          </a:lstStyle>
          <a:p>
            <a:pPr lvl="0"/>
            <a:r>
              <a:rPr lang="en-US"/>
              <a:t>Click to edit Master text styles</a:t>
            </a:r>
          </a:p>
        </p:txBody>
      </p:sp>
      <p:sp>
        <p:nvSpPr>
          <p:cNvPr id="33" name="Text Placeholder 25"/>
          <p:cNvSpPr>
            <a:spLocks noGrp="1"/>
          </p:cNvSpPr>
          <p:nvPr userDrawn="1">
            <p:ph type="body" sz="quarter" idx="16"/>
          </p:nvPr>
        </p:nvSpPr>
        <p:spPr>
          <a:xfrm>
            <a:off x="4652165" y="5634717"/>
            <a:ext cx="7397751" cy="661988"/>
          </a:xfrm>
          <a:prstGeom prst="rect">
            <a:avLst/>
          </a:prstGeom>
          <a:ln>
            <a:noFill/>
          </a:ln>
        </p:spPr>
        <p:txBody>
          <a:bodyPr/>
          <a:lstStyle>
            <a:lvl1pPr marL="214313" indent="-214313">
              <a:lnSpc>
                <a:spcPct val="100000"/>
              </a:lnSpc>
              <a:buFont typeface="Roboto Condensed" pitchFamily="2" charset="0"/>
              <a:buChar char="√"/>
              <a:defRPr lang="en-US" sz="1050" kern="1200" dirty="0" smtClean="0">
                <a:solidFill>
                  <a:srgbClr val="206256"/>
                </a:solidFill>
                <a:latin typeface="+mj-lt"/>
                <a:ea typeface="+mn-ea"/>
                <a:cs typeface="+mn-cs"/>
              </a:defRPr>
            </a:lvl1pPr>
          </a:lstStyle>
          <a:p>
            <a:pPr lvl="0"/>
            <a:r>
              <a:rPr lang="en-US"/>
              <a:t>Click to edit Master text styles</a:t>
            </a:r>
          </a:p>
        </p:txBody>
      </p:sp>
      <p:sp>
        <p:nvSpPr>
          <p:cNvPr id="34" name="Text Placeholder 25"/>
          <p:cNvSpPr>
            <a:spLocks noGrp="1"/>
          </p:cNvSpPr>
          <p:nvPr userDrawn="1">
            <p:ph type="body" sz="quarter" idx="17" hasCustomPrompt="1"/>
          </p:nvPr>
        </p:nvSpPr>
        <p:spPr>
          <a:xfrm>
            <a:off x="4559331" y="1264826"/>
            <a:ext cx="3002613" cy="300082"/>
          </a:xfrm>
          <a:prstGeom prst="rect">
            <a:avLst/>
          </a:prstGeom>
          <a:noFill/>
        </p:spPr>
        <p:txBody>
          <a:bodyPr wrap="square" rtlCol="0">
            <a:spAutoFit/>
          </a:bodyPr>
          <a:lstStyle>
            <a:lvl1pPr marL="0" indent="0">
              <a:buNone/>
              <a:defRPr lang="en-US" sz="1500" dirty="0" smtClean="0">
                <a:solidFill>
                  <a:srgbClr val="92D050"/>
                </a:solidFill>
              </a:defRPr>
            </a:lvl1pPr>
          </a:lstStyle>
          <a:p>
            <a:pPr marL="0" lvl="0" defTabSz="685800"/>
            <a:r>
              <a:rPr lang="en-US" dirty="0"/>
              <a:t>Client Intro</a:t>
            </a:r>
          </a:p>
        </p:txBody>
      </p:sp>
      <p:sp>
        <p:nvSpPr>
          <p:cNvPr id="39" name="Text Placeholder 25"/>
          <p:cNvSpPr>
            <a:spLocks noGrp="1"/>
          </p:cNvSpPr>
          <p:nvPr userDrawn="1">
            <p:ph type="body" sz="quarter" idx="18" hasCustomPrompt="1"/>
          </p:nvPr>
        </p:nvSpPr>
        <p:spPr>
          <a:xfrm>
            <a:off x="4559331" y="2577450"/>
            <a:ext cx="3002613" cy="341632"/>
          </a:xfrm>
          <a:prstGeom prst="rect">
            <a:avLst/>
          </a:prstGeom>
          <a:noFill/>
        </p:spPr>
        <p:txBody>
          <a:bodyPr wrap="square" rtlCol="0">
            <a:spAutoFit/>
          </a:bodyPr>
          <a:lstStyle>
            <a:lvl1pPr marL="0" indent="0">
              <a:buNone/>
              <a:defRPr lang="en-US" sz="1800" kern="1200" dirty="0" smtClean="0">
                <a:solidFill>
                  <a:srgbClr val="92D050"/>
                </a:solidFill>
                <a:latin typeface="Roboto Condensed"/>
                <a:ea typeface="+mn-ea"/>
                <a:cs typeface="+mn-cs"/>
              </a:defRPr>
            </a:lvl1pPr>
          </a:lstStyle>
          <a:p>
            <a:pPr marL="0" lvl="0" defTabSz="685800"/>
            <a:r>
              <a:rPr lang="en-US" dirty="0"/>
              <a:t>challenge</a:t>
            </a:r>
          </a:p>
        </p:txBody>
      </p:sp>
      <p:sp>
        <p:nvSpPr>
          <p:cNvPr id="40" name="Text Placeholder 25"/>
          <p:cNvSpPr>
            <a:spLocks noGrp="1"/>
          </p:cNvSpPr>
          <p:nvPr userDrawn="1">
            <p:ph type="body" sz="quarter" idx="19" hasCustomPrompt="1"/>
          </p:nvPr>
        </p:nvSpPr>
        <p:spPr>
          <a:xfrm>
            <a:off x="4559330" y="3918520"/>
            <a:ext cx="3002613" cy="341632"/>
          </a:xfrm>
          <a:prstGeom prst="rect">
            <a:avLst/>
          </a:prstGeom>
          <a:noFill/>
        </p:spPr>
        <p:txBody>
          <a:bodyPr wrap="square" rtlCol="0">
            <a:spAutoFit/>
          </a:bodyPr>
          <a:lstStyle>
            <a:lvl1pPr marL="0" indent="0">
              <a:buNone/>
              <a:defRPr lang="en-US" sz="1800" kern="1200" dirty="0" smtClean="0">
                <a:solidFill>
                  <a:srgbClr val="92D050"/>
                </a:solidFill>
                <a:latin typeface="Roboto Condensed"/>
                <a:ea typeface="+mn-ea"/>
                <a:cs typeface="+mn-cs"/>
              </a:defRPr>
            </a:lvl1pPr>
          </a:lstStyle>
          <a:p>
            <a:pPr marL="0" lvl="0" defTabSz="685800"/>
            <a:r>
              <a:rPr lang="en-US" dirty="0"/>
              <a:t>service</a:t>
            </a:r>
          </a:p>
        </p:txBody>
      </p:sp>
      <p:sp>
        <p:nvSpPr>
          <p:cNvPr id="41" name="Text Placeholder 25"/>
          <p:cNvSpPr>
            <a:spLocks noGrp="1"/>
          </p:cNvSpPr>
          <p:nvPr>
            <p:ph type="body" sz="quarter" idx="20" hasCustomPrompt="1"/>
          </p:nvPr>
        </p:nvSpPr>
        <p:spPr>
          <a:xfrm>
            <a:off x="4559330" y="5247377"/>
            <a:ext cx="3002613" cy="341632"/>
          </a:xfrm>
          <a:prstGeom prst="rect">
            <a:avLst/>
          </a:prstGeom>
          <a:noFill/>
        </p:spPr>
        <p:txBody>
          <a:bodyPr wrap="square" rtlCol="0">
            <a:spAutoFit/>
          </a:bodyPr>
          <a:lstStyle>
            <a:lvl1pPr marL="0" indent="0">
              <a:buNone/>
              <a:defRPr lang="en-US" sz="1800" kern="1200" dirty="0" smtClean="0">
                <a:solidFill>
                  <a:srgbClr val="92D050"/>
                </a:solidFill>
                <a:latin typeface="Roboto Condensed"/>
                <a:ea typeface="+mn-ea"/>
                <a:cs typeface="+mn-cs"/>
              </a:defRPr>
            </a:lvl1pPr>
          </a:lstStyle>
          <a:p>
            <a:pPr marL="0" lvl="0" defTabSz="685800"/>
            <a:r>
              <a:rPr lang="en-US" dirty="0"/>
              <a:t>benefits</a:t>
            </a:r>
          </a:p>
        </p:txBody>
      </p:sp>
      <p:sp>
        <p:nvSpPr>
          <p:cNvPr id="26"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Tree>
    <p:extLst>
      <p:ext uri="{BB962C8B-B14F-4D97-AF65-F5344CB8AC3E}">
        <p14:creationId xmlns:p14="http://schemas.microsoft.com/office/powerpoint/2010/main" val="296776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Our Locations">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9176004" y="646684"/>
            <a:ext cx="2707136" cy="432817"/>
            <a:chOff x="13764006" y="970025"/>
            <a:chExt cx="4060704" cy="649225"/>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pic>
        <p:nvPicPr>
          <p:cNvPr id="13" name="Picture 12"/>
          <p:cNvPicPr>
            <a:picLocks noChangeAspect="1"/>
          </p:cNvPicPr>
          <p:nvPr userDrawn="1"/>
        </p:nvPicPr>
        <p:blipFill>
          <a:blip r:embed="rId4"/>
          <a:stretch>
            <a:fillRect/>
          </a:stretch>
        </p:blipFill>
        <p:spPr>
          <a:xfrm>
            <a:off x="372241" y="1504709"/>
            <a:ext cx="11384331" cy="5229920"/>
          </a:xfrm>
          <a:prstGeom prst="rect">
            <a:avLst/>
          </a:prstGeom>
        </p:spPr>
      </p:pic>
      <p:pic>
        <p:nvPicPr>
          <p:cNvPr id="4" name="Picture 3"/>
          <p:cNvPicPr>
            <a:picLocks noChangeAspect="1"/>
          </p:cNvPicPr>
          <p:nvPr userDrawn="1"/>
        </p:nvPicPr>
        <p:blipFill>
          <a:blip r:embed="rId5"/>
          <a:stretch>
            <a:fillRect/>
          </a:stretch>
        </p:blipFill>
        <p:spPr>
          <a:xfrm>
            <a:off x="401269" y="251551"/>
            <a:ext cx="3779848" cy="1213209"/>
          </a:xfrm>
          <a:prstGeom prst="rect">
            <a:avLst/>
          </a:prstGeom>
        </p:spPr>
      </p:pic>
      <p:sp>
        <p:nvSpPr>
          <p:cNvPr id="14"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Tree>
    <p:extLst>
      <p:ext uri="{BB962C8B-B14F-4D97-AF65-F5344CB8AC3E}">
        <p14:creationId xmlns:p14="http://schemas.microsoft.com/office/powerpoint/2010/main" val="4118602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Us">
    <p:spTree>
      <p:nvGrpSpPr>
        <p:cNvPr id="1" name=""/>
        <p:cNvGrpSpPr/>
        <p:nvPr/>
      </p:nvGrpSpPr>
      <p:grpSpPr>
        <a:xfrm>
          <a:off x="0" y="0"/>
          <a:ext cx="0" cy="0"/>
          <a:chOff x="0" y="0"/>
          <a:chExt cx="0" cy="0"/>
        </a:xfrm>
      </p:grpSpPr>
      <p:cxnSp>
        <p:nvCxnSpPr>
          <p:cNvPr id="2" name="Straight Connector 1"/>
          <p:cNvCxnSpPr/>
          <p:nvPr userDrawn="1"/>
        </p:nvCxnSpPr>
        <p:spPr>
          <a:xfrm>
            <a:off x="469900" y="457200"/>
            <a:ext cx="0" cy="68580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9176004" y="646684"/>
            <a:ext cx="2707136" cy="432817"/>
            <a:chOff x="13764006" y="970025"/>
            <a:chExt cx="4060704" cy="649225"/>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
        <p:nvSpPr>
          <p:cNvPr id="13" name="TextBox 12"/>
          <p:cNvSpPr txBox="1"/>
          <p:nvPr userDrawn="1"/>
        </p:nvSpPr>
        <p:spPr>
          <a:xfrm>
            <a:off x="2362625" y="1723343"/>
            <a:ext cx="3518347" cy="507831"/>
          </a:xfrm>
          <a:prstGeom prst="rect">
            <a:avLst/>
          </a:prstGeom>
          <a:noFill/>
        </p:spPr>
        <p:txBody>
          <a:bodyPr wrap="square" rtlCol="0">
            <a:spAutoFit/>
          </a:bodyPr>
          <a:lstStyle/>
          <a:p>
            <a:pPr defTabSz="1028700"/>
            <a:r>
              <a:rPr lang="en-US" sz="2700" dirty="0">
                <a:solidFill>
                  <a:srgbClr val="206156"/>
                </a:solidFill>
                <a:latin typeface="Roboto Condensed"/>
              </a:rPr>
              <a:t>address</a:t>
            </a:r>
            <a:endParaRPr lang="uk-UA" sz="2700" dirty="0">
              <a:solidFill>
                <a:srgbClr val="206156"/>
              </a:solidFill>
              <a:latin typeface="Roboto Condensed"/>
            </a:endParaRPr>
          </a:p>
        </p:txBody>
      </p:sp>
      <p:sp>
        <p:nvSpPr>
          <p:cNvPr id="14" name="TextBox 13"/>
          <p:cNvSpPr txBox="1"/>
          <p:nvPr userDrawn="1"/>
        </p:nvSpPr>
        <p:spPr>
          <a:xfrm>
            <a:off x="6608671" y="1723343"/>
            <a:ext cx="3657600" cy="507831"/>
          </a:xfrm>
          <a:prstGeom prst="rect">
            <a:avLst/>
          </a:prstGeom>
          <a:noFill/>
        </p:spPr>
        <p:txBody>
          <a:bodyPr wrap="square" rtlCol="0">
            <a:spAutoFit/>
          </a:bodyPr>
          <a:lstStyle/>
          <a:p>
            <a:pPr defTabSz="1028700"/>
            <a:r>
              <a:rPr lang="en-US" sz="2700" dirty="0">
                <a:solidFill>
                  <a:srgbClr val="206156"/>
                </a:solidFill>
                <a:latin typeface="Roboto Condensed"/>
              </a:rPr>
              <a:t>phone</a:t>
            </a:r>
            <a:endParaRPr lang="uk-UA" sz="2700" dirty="0">
              <a:solidFill>
                <a:srgbClr val="206156"/>
              </a:solidFill>
              <a:latin typeface="Roboto Condensed"/>
            </a:endParaRPr>
          </a:p>
        </p:txBody>
      </p:sp>
      <p:sp>
        <p:nvSpPr>
          <p:cNvPr id="15" name="TextBox 14"/>
          <p:cNvSpPr txBox="1"/>
          <p:nvPr userDrawn="1"/>
        </p:nvSpPr>
        <p:spPr>
          <a:xfrm>
            <a:off x="9084859" y="1723343"/>
            <a:ext cx="3657600" cy="507831"/>
          </a:xfrm>
          <a:prstGeom prst="rect">
            <a:avLst/>
          </a:prstGeom>
          <a:noFill/>
        </p:spPr>
        <p:txBody>
          <a:bodyPr wrap="square" rtlCol="0">
            <a:spAutoFit/>
          </a:bodyPr>
          <a:lstStyle/>
          <a:p>
            <a:pPr defTabSz="1028700"/>
            <a:r>
              <a:rPr lang="en-US" sz="2700">
                <a:solidFill>
                  <a:srgbClr val="206156"/>
                </a:solidFill>
                <a:latin typeface="Roboto Condensed"/>
              </a:rPr>
              <a:t>online</a:t>
            </a:r>
            <a:endParaRPr lang="uk-UA" sz="2700">
              <a:solidFill>
                <a:srgbClr val="206156"/>
              </a:solidFill>
              <a:latin typeface="Roboto Condensed"/>
            </a:endParaRPr>
          </a:p>
        </p:txBody>
      </p:sp>
      <p:cxnSp>
        <p:nvCxnSpPr>
          <p:cNvPr id="16" name="Straight Connector 15"/>
          <p:cNvCxnSpPr/>
          <p:nvPr userDrawn="1"/>
        </p:nvCxnSpPr>
        <p:spPr>
          <a:xfrm>
            <a:off x="2472163" y="2495276"/>
            <a:ext cx="762000" cy="0"/>
          </a:xfrm>
          <a:prstGeom prst="line">
            <a:avLst/>
          </a:prstGeom>
          <a:noFill/>
          <a:ln w="25400" cap="sq" cmpd="sng" algn="ctr">
            <a:solidFill>
              <a:srgbClr val="C830CC"/>
            </a:solidFill>
            <a:prstDash val="solid"/>
            <a:bevel/>
            <a:headEnd type="none"/>
            <a:tailEnd type="none"/>
          </a:ln>
          <a:effectLst/>
        </p:spPr>
      </p:cxnSp>
      <p:cxnSp>
        <p:nvCxnSpPr>
          <p:cNvPr id="17" name="Straight Connector 16"/>
          <p:cNvCxnSpPr/>
          <p:nvPr userDrawn="1"/>
        </p:nvCxnSpPr>
        <p:spPr>
          <a:xfrm>
            <a:off x="6739639" y="2495276"/>
            <a:ext cx="762000" cy="0"/>
          </a:xfrm>
          <a:prstGeom prst="line">
            <a:avLst/>
          </a:prstGeom>
          <a:noFill/>
          <a:ln w="25400" cap="sq" cmpd="sng" algn="ctr">
            <a:solidFill>
              <a:srgbClr val="C830CC"/>
            </a:solidFill>
            <a:prstDash val="solid"/>
            <a:bevel/>
            <a:headEnd type="none"/>
            <a:tailEnd type="none"/>
          </a:ln>
          <a:effectLst/>
        </p:spPr>
      </p:cxnSp>
      <p:cxnSp>
        <p:nvCxnSpPr>
          <p:cNvPr id="19" name="Straight Connector 18"/>
          <p:cNvCxnSpPr/>
          <p:nvPr userDrawn="1"/>
        </p:nvCxnSpPr>
        <p:spPr>
          <a:xfrm>
            <a:off x="9237259" y="2495276"/>
            <a:ext cx="762000" cy="0"/>
          </a:xfrm>
          <a:prstGeom prst="line">
            <a:avLst/>
          </a:prstGeom>
          <a:noFill/>
          <a:ln w="25400" cap="sq" cmpd="sng" algn="ctr">
            <a:solidFill>
              <a:srgbClr val="C830CC"/>
            </a:solidFill>
            <a:prstDash val="solid"/>
            <a:bevel/>
            <a:headEnd type="none"/>
            <a:tailEnd type="none"/>
          </a:ln>
          <a:effectLst/>
        </p:spPr>
      </p:cxnSp>
      <p:grpSp>
        <p:nvGrpSpPr>
          <p:cNvPr id="3" name="Group 2"/>
          <p:cNvGrpSpPr/>
          <p:nvPr userDrawn="1"/>
        </p:nvGrpSpPr>
        <p:grpSpPr>
          <a:xfrm>
            <a:off x="136668" y="2519283"/>
            <a:ext cx="7110235" cy="4047262"/>
            <a:chOff x="310838" y="2565060"/>
            <a:chExt cx="7110235" cy="4047262"/>
          </a:xfrm>
        </p:grpSpPr>
        <p:sp>
          <p:nvSpPr>
            <p:cNvPr id="20" name="TextBox 19"/>
            <p:cNvSpPr txBox="1"/>
            <p:nvPr userDrawn="1"/>
          </p:nvSpPr>
          <p:spPr>
            <a:xfrm>
              <a:off x="310838" y="2641149"/>
              <a:ext cx="3711906" cy="2585323"/>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4551"/>
                  </a:solidFill>
                  <a:effectLst/>
                  <a:uLnTx/>
                  <a:uFillTx/>
                </a:rPr>
                <a:t>Global Headquarters – USA</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Suite 101, 1 East </a:t>
              </a:r>
              <a:r>
                <a:rPr kumimoji="0" lang="en-US" sz="1200" b="0" i="0" u="none" strike="noStrike" kern="0" cap="none" spc="0" normalizeH="0" baseline="0" noProof="0" dirty="0" err="1">
                  <a:ln>
                    <a:noFill/>
                  </a:ln>
                  <a:solidFill>
                    <a:srgbClr val="454551"/>
                  </a:solidFill>
                  <a:effectLst/>
                  <a:uLnTx/>
                  <a:uFillTx/>
                </a:rPr>
                <a:t>Uwchlan</a:t>
              </a:r>
              <a:r>
                <a:rPr kumimoji="0" lang="en-US" sz="1200" b="0" i="0" u="none" strike="noStrike" kern="0" cap="none" spc="0" normalizeH="0" baseline="0" noProof="0" dirty="0">
                  <a:ln>
                    <a:noFill/>
                  </a:ln>
                  <a:solidFill>
                    <a:srgbClr val="454551"/>
                  </a:solidFill>
                  <a:effectLst/>
                  <a:uLnTx/>
                  <a:uFillTx/>
                </a:rPr>
                <a:t> Ave</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EXTON, PA 19341</a:t>
              </a:r>
            </a:p>
            <a:p>
              <a:pPr marL="0" marR="0" lvl="0" indent="0" defTabSz="102870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454551"/>
                </a:solidFill>
                <a:effectLst/>
                <a:uLnTx/>
                <a:uFillTx/>
              </a:endParaRP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4551"/>
                  </a:solidFill>
                  <a:effectLst/>
                  <a:uLnTx/>
                  <a:uFillTx/>
                </a:rPr>
                <a:t>Global Development Center – INDIA</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Phoenix </a:t>
              </a:r>
              <a:r>
                <a:rPr kumimoji="0" lang="en-US" sz="1200" b="0" i="0" u="none" strike="noStrike" kern="0" cap="none" spc="0" normalizeH="0" baseline="0" noProof="0" dirty="0" err="1">
                  <a:ln>
                    <a:noFill/>
                  </a:ln>
                  <a:solidFill>
                    <a:srgbClr val="454551"/>
                  </a:solidFill>
                  <a:effectLst/>
                  <a:uLnTx/>
                  <a:uFillTx/>
                </a:rPr>
                <a:t>Avance</a:t>
              </a:r>
              <a:r>
                <a:rPr kumimoji="0" lang="en-US" sz="1200" b="0" i="0" u="none" strike="noStrike" kern="0" cap="none" spc="0" normalizeH="0" baseline="0" noProof="0" dirty="0">
                  <a:ln>
                    <a:noFill/>
                  </a:ln>
                  <a:solidFill>
                    <a:srgbClr val="454551"/>
                  </a:solidFill>
                  <a:effectLst/>
                  <a:uLnTx/>
                  <a:uFillTx/>
                </a:rPr>
                <a:t> Business Hub,</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Hi-Tech City</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Hyderabad, Telangana</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500084</a:t>
              </a:r>
            </a:p>
          </p:txBody>
        </p:sp>
        <p:sp>
          <p:nvSpPr>
            <p:cNvPr id="21" name="Rectangle 20"/>
            <p:cNvSpPr/>
            <p:nvPr userDrawn="1"/>
          </p:nvSpPr>
          <p:spPr>
            <a:xfrm>
              <a:off x="4191000" y="2565060"/>
              <a:ext cx="3061817" cy="1477328"/>
            </a:xfrm>
            <a:prstGeom prst="rect">
              <a:avLst/>
            </a:prstGeom>
          </p:spPr>
          <p:txBody>
            <a:bodyPr wrap="square">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4551"/>
                  </a:solidFill>
                  <a:effectLst/>
                  <a:uLnTx/>
                  <a:uFillTx/>
                </a:rPr>
                <a:t>Singapore Office</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1 Scotts Road</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Shaw Centre</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Singapore - 228208</a:t>
              </a:r>
              <a:br>
                <a:rPr kumimoji="0" lang="en-US" sz="1200" b="0" i="0" u="none" strike="noStrike" kern="0" cap="none" spc="0" normalizeH="0" baseline="0" noProof="0" dirty="0">
                  <a:ln>
                    <a:noFill/>
                  </a:ln>
                  <a:solidFill>
                    <a:srgbClr val="454551"/>
                  </a:solidFill>
                  <a:effectLst/>
                  <a:uLnTx/>
                  <a:uFillTx/>
                </a:rPr>
              </a:br>
              <a:endParaRPr kumimoji="0" lang="en-US" sz="1200" b="0" i="0" u="none" strike="noStrike" kern="0" cap="none" spc="0" normalizeH="0" baseline="0" noProof="0" dirty="0">
                <a:ln>
                  <a:noFill/>
                </a:ln>
                <a:solidFill>
                  <a:srgbClr val="454551"/>
                </a:solidFill>
                <a:effectLst/>
                <a:uLnTx/>
                <a:uFillTx/>
              </a:endParaRPr>
            </a:p>
          </p:txBody>
        </p:sp>
        <p:sp>
          <p:nvSpPr>
            <p:cNvPr id="22" name="Rectangle 21"/>
            <p:cNvSpPr/>
            <p:nvPr userDrawn="1"/>
          </p:nvSpPr>
          <p:spPr>
            <a:xfrm>
              <a:off x="4191000" y="4169381"/>
              <a:ext cx="3230073" cy="1015663"/>
            </a:xfrm>
            <a:prstGeom prst="rect">
              <a:avLst/>
            </a:prstGeom>
          </p:spPr>
          <p:txBody>
            <a:bodyPr wrap="square">
              <a:spAutoFit/>
            </a:bodyPr>
            <a:lstStyle/>
            <a:p>
              <a:pPr marL="0" marR="0" lvl="0" indent="0" defTabSz="10287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4551"/>
                  </a:solidFill>
                  <a:effectLst/>
                  <a:uLnTx/>
                  <a:uFillTx/>
                </a:rPr>
                <a:t>Middle East</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Office # 45, </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19th Floor, Al </a:t>
              </a:r>
              <a:r>
                <a:rPr kumimoji="0" lang="en-US" sz="1200" b="0" i="0" u="none" strike="noStrike" kern="0" cap="none" spc="0" normalizeH="0" baseline="0" noProof="0" dirty="0" err="1">
                  <a:ln>
                    <a:noFill/>
                  </a:ln>
                  <a:solidFill>
                    <a:srgbClr val="454551"/>
                  </a:solidFill>
                  <a:effectLst/>
                  <a:uLnTx/>
                  <a:uFillTx/>
                </a:rPr>
                <a:t>Ghaith</a:t>
              </a:r>
              <a:r>
                <a:rPr kumimoji="0" lang="en-US" sz="1200" b="0" i="0" u="none" strike="noStrike" kern="0" cap="none" spc="0" normalizeH="0" baseline="0" noProof="0" dirty="0">
                  <a:ln>
                    <a:noFill/>
                  </a:ln>
                  <a:solidFill>
                    <a:srgbClr val="454551"/>
                  </a:solidFill>
                  <a:effectLst/>
                  <a:uLnTx/>
                  <a:uFillTx/>
                </a:rPr>
                <a:t> Tower, </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err="1">
                  <a:ln>
                    <a:noFill/>
                  </a:ln>
                  <a:solidFill>
                    <a:srgbClr val="454551"/>
                  </a:solidFill>
                  <a:effectLst/>
                  <a:uLnTx/>
                  <a:uFillTx/>
                </a:rPr>
                <a:t>Hamdan</a:t>
              </a:r>
              <a:r>
                <a:rPr kumimoji="0" lang="en-US" sz="1200" b="0" i="0" u="none" strike="noStrike" kern="0" cap="none" spc="0" normalizeH="0" baseline="0" noProof="0" dirty="0">
                  <a:ln>
                    <a:noFill/>
                  </a:ln>
                  <a:solidFill>
                    <a:srgbClr val="454551"/>
                  </a:solidFill>
                  <a:effectLst/>
                  <a:uLnTx/>
                  <a:uFillTx/>
                </a:rPr>
                <a:t> Street,</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Abu Dhabi - UAE</a:t>
              </a:r>
            </a:p>
          </p:txBody>
        </p:sp>
        <p:sp>
          <p:nvSpPr>
            <p:cNvPr id="23" name="Rectangle 22"/>
            <p:cNvSpPr/>
            <p:nvPr userDrawn="1"/>
          </p:nvSpPr>
          <p:spPr>
            <a:xfrm>
              <a:off x="4191000" y="5596659"/>
              <a:ext cx="2960217" cy="1015663"/>
            </a:xfrm>
            <a:prstGeom prst="rect">
              <a:avLst/>
            </a:prstGeom>
          </p:spPr>
          <p:txBody>
            <a:bodyPr wrap="square">
              <a:spAutoFit/>
            </a:bodyPr>
            <a:lstStyle/>
            <a:p>
              <a:pPr marL="0" marR="0" lvl="0" indent="0" defTabSz="10287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54551"/>
                  </a:solidFill>
                  <a:effectLst/>
                  <a:uLnTx/>
                  <a:uFillTx/>
                </a:rPr>
                <a:t>Saudi Arabia</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Office Number 711,</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101 Business Tower,</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King </a:t>
              </a:r>
              <a:r>
                <a:rPr kumimoji="0" lang="en-US" sz="1200" b="0" i="0" u="none" strike="noStrike" kern="0" cap="none" spc="0" normalizeH="0" baseline="0" noProof="0" dirty="0" err="1">
                  <a:ln>
                    <a:noFill/>
                  </a:ln>
                  <a:solidFill>
                    <a:srgbClr val="454551"/>
                  </a:solidFill>
                  <a:effectLst/>
                  <a:uLnTx/>
                  <a:uFillTx/>
                </a:rPr>
                <a:t>Abdulaziz</a:t>
              </a:r>
              <a:r>
                <a:rPr kumimoji="0" lang="en-US" sz="1200" b="0" i="0" u="none" strike="noStrike" kern="0" cap="none" spc="0" normalizeH="0" baseline="0" noProof="0" dirty="0">
                  <a:ln>
                    <a:noFill/>
                  </a:ln>
                  <a:solidFill>
                    <a:srgbClr val="454551"/>
                  </a:solidFill>
                  <a:effectLst/>
                  <a:uLnTx/>
                  <a:uFillTx/>
                </a:rPr>
                <a:t> Street,</a:t>
              </a:r>
              <a:br>
                <a:rPr kumimoji="0" lang="en-US" sz="1200" b="0" i="0" u="none" strike="noStrike" kern="0" cap="none" spc="0" normalizeH="0" baseline="0" noProof="0" dirty="0">
                  <a:ln>
                    <a:noFill/>
                  </a:ln>
                  <a:solidFill>
                    <a:srgbClr val="454551"/>
                  </a:solidFill>
                  <a:effectLst/>
                  <a:uLnTx/>
                  <a:uFillTx/>
                </a:rPr>
              </a:br>
              <a:r>
                <a:rPr kumimoji="0" lang="en-US" sz="1200" b="0" i="0" u="none" strike="noStrike" kern="0" cap="none" spc="0" normalizeH="0" baseline="0" noProof="0" dirty="0">
                  <a:ln>
                    <a:noFill/>
                  </a:ln>
                  <a:solidFill>
                    <a:srgbClr val="454551"/>
                  </a:solidFill>
                  <a:effectLst/>
                  <a:uLnTx/>
                  <a:uFillTx/>
                </a:rPr>
                <a:t>Saudi Arabia </a:t>
              </a:r>
            </a:p>
          </p:txBody>
        </p:sp>
      </p:grpSp>
      <p:sp>
        <p:nvSpPr>
          <p:cNvPr id="24" name="TextBox 23"/>
          <p:cNvSpPr txBox="1"/>
          <p:nvPr userDrawn="1"/>
        </p:nvSpPr>
        <p:spPr>
          <a:xfrm>
            <a:off x="6405469" y="2510521"/>
            <a:ext cx="2289051" cy="646331"/>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454551"/>
                </a:solidFill>
                <a:effectLst/>
                <a:uLnTx/>
                <a:uFillTx/>
              </a:rPr>
              <a:t>Ph</a:t>
            </a:r>
            <a:r>
              <a:rPr kumimoji="0" lang="en-US" sz="1200" b="0" i="0" u="none" strike="noStrike" kern="0" cap="none" spc="0" normalizeH="0" baseline="0" noProof="0" dirty="0">
                <a:ln>
                  <a:noFill/>
                </a:ln>
                <a:solidFill>
                  <a:srgbClr val="454551"/>
                </a:solidFill>
                <a:effectLst/>
                <a:uLnTx/>
                <a:uFillTx/>
              </a:rPr>
              <a:t>  484-872-8707</a:t>
            </a:r>
          </a:p>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fax  484-872-8716</a:t>
            </a:r>
            <a:endParaRPr kumimoji="0" lang="uk-UA" sz="1200" b="0" i="0" u="none" strike="noStrike" kern="0" cap="none" spc="0" normalizeH="0" baseline="0" noProof="0" dirty="0">
              <a:ln>
                <a:noFill/>
              </a:ln>
              <a:solidFill>
                <a:srgbClr val="454551"/>
              </a:solidFill>
              <a:effectLst/>
              <a:uLnTx/>
              <a:uFillTx/>
            </a:endParaRPr>
          </a:p>
        </p:txBody>
      </p:sp>
      <p:sp>
        <p:nvSpPr>
          <p:cNvPr id="25" name="TextBox 24"/>
          <p:cNvSpPr txBox="1"/>
          <p:nvPr userDrawn="1"/>
        </p:nvSpPr>
        <p:spPr>
          <a:xfrm>
            <a:off x="9237259" y="2543220"/>
            <a:ext cx="3339548" cy="369332"/>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www.techwave.net</a:t>
            </a:r>
          </a:p>
        </p:txBody>
      </p:sp>
      <p:sp>
        <p:nvSpPr>
          <p:cNvPr id="27" name="Freeform 263"/>
          <p:cNvSpPr>
            <a:spLocks noEditPoints="1"/>
          </p:cNvSpPr>
          <p:nvPr userDrawn="1"/>
        </p:nvSpPr>
        <p:spPr bwMode="auto">
          <a:xfrm>
            <a:off x="8694520" y="3891266"/>
            <a:ext cx="528301" cy="528301"/>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B0438C"/>
          </a:solidFill>
          <a:ln>
            <a:noFill/>
          </a:ln>
        </p:spPr>
        <p:txBody>
          <a:bodyPr vert="horz" wrap="square" lIns="68580" tIns="34290" rIns="68580" bIns="34290" numCol="1" anchor="t" anchorCtr="0" compatLnSpc="1">
            <a:prstTxWarp prst="textNoShape">
              <a:avLst/>
            </a:prstTxWarp>
          </a:bodyPr>
          <a:lstStyle/>
          <a:p>
            <a:pPr marL="0" marR="0" lvl="0" indent="0" defTabSz="1028700" eaLnBrk="1" fontAlgn="auto" latinLnBrk="0" hangingPunct="1">
              <a:lnSpc>
                <a:spcPct val="100000"/>
              </a:lnSpc>
              <a:spcBef>
                <a:spcPts val="0"/>
              </a:spcBef>
              <a:spcAft>
                <a:spcPts val="0"/>
              </a:spcAft>
              <a:buClrTx/>
              <a:buSzTx/>
              <a:buFontTx/>
              <a:buNone/>
              <a:tabLst/>
              <a:defRPr/>
            </a:pPr>
            <a:endParaRPr kumimoji="0" lang="uk-UA" sz="2025" b="0" i="0" u="none" strike="noStrike" kern="0" cap="none" spc="0" normalizeH="0" baseline="0" noProof="0">
              <a:ln>
                <a:noFill/>
              </a:ln>
              <a:solidFill>
                <a:prstClr val="black"/>
              </a:solidFill>
              <a:effectLst/>
              <a:uLnTx/>
              <a:uFillTx/>
            </a:endParaRPr>
          </a:p>
        </p:txBody>
      </p:sp>
      <p:sp>
        <p:nvSpPr>
          <p:cNvPr id="28" name="Freeform 264"/>
          <p:cNvSpPr>
            <a:spLocks noEditPoints="1"/>
          </p:cNvSpPr>
          <p:nvPr userDrawn="1"/>
        </p:nvSpPr>
        <p:spPr bwMode="auto">
          <a:xfrm>
            <a:off x="8694520" y="4521174"/>
            <a:ext cx="528301" cy="528301"/>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96 w 176"/>
              <a:gd name="T21" fmla="*/ 69 h 176"/>
              <a:gd name="T22" fmla="*/ 101 w 176"/>
              <a:gd name="T23" fmla="*/ 64 h 176"/>
              <a:gd name="T24" fmla="*/ 108 w 176"/>
              <a:gd name="T25" fmla="*/ 64 h 176"/>
              <a:gd name="T26" fmla="*/ 108 w 176"/>
              <a:gd name="T27" fmla="*/ 52 h 176"/>
              <a:gd name="T28" fmla="*/ 97 w 176"/>
              <a:gd name="T29" fmla="*/ 52 h 176"/>
              <a:gd name="T30" fmla="*/ 80 w 176"/>
              <a:gd name="T31" fmla="*/ 68 h 176"/>
              <a:gd name="T32" fmla="*/ 80 w 176"/>
              <a:gd name="T33" fmla="*/ 76 h 176"/>
              <a:gd name="T34" fmla="*/ 72 w 176"/>
              <a:gd name="T35" fmla="*/ 76 h 176"/>
              <a:gd name="T36" fmla="*/ 72 w 176"/>
              <a:gd name="T37" fmla="*/ 88 h 176"/>
              <a:gd name="T38" fmla="*/ 80 w 176"/>
              <a:gd name="T39" fmla="*/ 88 h 176"/>
              <a:gd name="T40" fmla="*/ 80 w 176"/>
              <a:gd name="T41" fmla="*/ 124 h 176"/>
              <a:gd name="T42" fmla="*/ 96 w 176"/>
              <a:gd name="T43" fmla="*/ 124 h 176"/>
              <a:gd name="T44" fmla="*/ 96 w 176"/>
              <a:gd name="T45" fmla="*/ 88 h 176"/>
              <a:gd name="T46" fmla="*/ 107 w 176"/>
              <a:gd name="T47" fmla="*/ 88 h 176"/>
              <a:gd name="T48" fmla="*/ 108 w 176"/>
              <a:gd name="T49" fmla="*/ 76 h 176"/>
              <a:gd name="T50" fmla="*/ 96 w 176"/>
              <a:gd name="T51" fmla="*/ 76 h 176"/>
              <a:gd name="T52" fmla="*/ 96 w 176"/>
              <a:gd name="T53"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path>
            </a:pathLst>
          </a:custGeom>
          <a:solidFill>
            <a:srgbClr val="B0438C"/>
          </a:solidFill>
          <a:ln>
            <a:noFill/>
          </a:ln>
        </p:spPr>
        <p:txBody>
          <a:bodyPr vert="horz" wrap="square" lIns="68580" tIns="34290" rIns="68580" bIns="34290" numCol="1" anchor="t" anchorCtr="0" compatLnSpc="1">
            <a:prstTxWarp prst="textNoShape">
              <a:avLst/>
            </a:prstTxWarp>
          </a:bodyPr>
          <a:lstStyle/>
          <a:p>
            <a:pPr marL="0" marR="0" lvl="0" indent="0" defTabSz="1028700" eaLnBrk="1" fontAlgn="auto" latinLnBrk="0" hangingPunct="1">
              <a:lnSpc>
                <a:spcPct val="100000"/>
              </a:lnSpc>
              <a:spcBef>
                <a:spcPts val="0"/>
              </a:spcBef>
              <a:spcAft>
                <a:spcPts val="0"/>
              </a:spcAft>
              <a:buClrTx/>
              <a:buSzTx/>
              <a:buFontTx/>
              <a:buNone/>
              <a:tabLst/>
              <a:defRPr/>
            </a:pPr>
            <a:endParaRPr kumimoji="0" lang="uk-UA" sz="2025" b="0" i="0" u="none" strike="noStrike" kern="0" cap="none" spc="0" normalizeH="0" baseline="0" noProof="0">
              <a:ln>
                <a:noFill/>
              </a:ln>
              <a:solidFill>
                <a:prstClr val="black"/>
              </a:solidFill>
              <a:effectLst/>
              <a:uLnTx/>
              <a:uFillTx/>
            </a:endParaRPr>
          </a:p>
        </p:txBody>
      </p:sp>
      <p:sp>
        <p:nvSpPr>
          <p:cNvPr id="29" name="Freeform 269"/>
          <p:cNvSpPr>
            <a:spLocks noEditPoints="1"/>
          </p:cNvSpPr>
          <p:nvPr userDrawn="1"/>
        </p:nvSpPr>
        <p:spPr bwMode="auto">
          <a:xfrm>
            <a:off x="8694521" y="3227529"/>
            <a:ext cx="516820" cy="528301"/>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109 w 176"/>
              <a:gd name="T21" fmla="*/ 76 h 176"/>
              <a:gd name="T22" fmla="*/ 96 w 176"/>
              <a:gd name="T23" fmla="*/ 83 h 176"/>
              <a:gd name="T24" fmla="*/ 96 w 176"/>
              <a:gd name="T25" fmla="*/ 76 h 176"/>
              <a:gd name="T26" fmla="*/ 80 w 176"/>
              <a:gd name="T27" fmla="*/ 76 h 176"/>
              <a:gd name="T28" fmla="*/ 80 w 176"/>
              <a:gd name="T29" fmla="*/ 120 h 176"/>
              <a:gd name="T30" fmla="*/ 96 w 176"/>
              <a:gd name="T31" fmla="*/ 120 h 176"/>
              <a:gd name="T32" fmla="*/ 96 w 176"/>
              <a:gd name="T33" fmla="*/ 96 h 176"/>
              <a:gd name="T34" fmla="*/ 103 w 176"/>
              <a:gd name="T35" fmla="*/ 88 h 176"/>
              <a:gd name="T36" fmla="*/ 108 w 176"/>
              <a:gd name="T37" fmla="*/ 96 h 176"/>
              <a:gd name="T38" fmla="*/ 108 w 176"/>
              <a:gd name="T39" fmla="*/ 120 h 176"/>
              <a:gd name="T40" fmla="*/ 124 w 176"/>
              <a:gd name="T41" fmla="*/ 120 h 176"/>
              <a:gd name="T42" fmla="*/ 124 w 176"/>
              <a:gd name="T43" fmla="*/ 96 h 176"/>
              <a:gd name="T44" fmla="*/ 109 w 176"/>
              <a:gd name="T45" fmla="*/ 76 h 176"/>
              <a:gd name="T46" fmla="*/ 88 w 176"/>
              <a:gd name="T47" fmla="*/ 0 h 176"/>
              <a:gd name="T48" fmla="*/ 0 w 176"/>
              <a:gd name="T49" fmla="*/ 88 h 176"/>
              <a:gd name="T50" fmla="*/ 88 w 176"/>
              <a:gd name="T51" fmla="*/ 176 h 176"/>
              <a:gd name="T52" fmla="*/ 176 w 176"/>
              <a:gd name="T53" fmla="*/ 88 h 176"/>
              <a:gd name="T54" fmla="*/ 88 w 176"/>
              <a:gd name="T55" fmla="*/ 0 h 176"/>
              <a:gd name="T56" fmla="*/ 88 w 176"/>
              <a:gd name="T57" fmla="*/ 168 h 176"/>
              <a:gd name="T58" fmla="*/ 8 w 176"/>
              <a:gd name="T59" fmla="*/ 88 h 176"/>
              <a:gd name="T60" fmla="*/ 88 w 176"/>
              <a:gd name="T61" fmla="*/ 8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B0438C"/>
          </a:solidFill>
          <a:ln>
            <a:noFill/>
          </a:ln>
        </p:spPr>
        <p:txBody>
          <a:bodyPr vert="horz" wrap="square" lIns="68580" tIns="34290" rIns="68580" bIns="34290" numCol="1" anchor="t" anchorCtr="0" compatLnSpc="1">
            <a:prstTxWarp prst="textNoShape">
              <a:avLst/>
            </a:prstTxWarp>
          </a:bodyPr>
          <a:lstStyle/>
          <a:p>
            <a:pPr marL="0" marR="0" lvl="0" indent="0" defTabSz="1028700" eaLnBrk="1" fontAlgn="auto" latinLnBrk="0" hangingPunct="1">
              <a:lnSpc>
                <a:spcPct val="100000"/>
              </a:lnSpc>
              <a:spcBef>
                <a:spcPts val="0"/>
              </a:spcBef>
              <a:spcAft>
                <a:spcPts val="0"/>
              </a:spcAft>
              <a:buClrTx/>
              <a:buSzTx/>
              <a:buFontTx/>
              <a:buNone/>
              <a:tabLst/>
              <a:defRPr/>
            </a:pPr>
            <a:endParaRPr kumimoji="0" lang="uk-UA" sz="2025" b="0" i="0" u="none" strike="noStrike" kern="0" cap="none" spc="0" normalizeH="0" baseline="0" noProof="0">
              <a:ln>
                <a:noFill/>
              </a:ln>
              <a:solidFill>
                <a:prstClr val="black"/>
              </a:solidFill>
              <a:effectLst/>
              <a:uLnTx/>
              <a:uFillTx/>
            </a:endParaRPr>
          </a:p>
        </p:txBody>
      </p:sp>
      <p:sp>
        <p:nvSpPr>
          <p:cNvPr id="30" name="Freeform 307"/>
          <p:cNvSpPr>
            <a:spLocks noEditPoints="1"/>
          </p:cNvSpPr>
          <p:nvPr userDrawn="1"/>
        </p:nvSpPr>
        <p:spPr bwMode="auto">
          <a:xfrm>
            <a:off x="8708882" y="2578236"/>
            <a:ext cx="528377" cy="528377"/>
          </a:xfrm>
          <a:custGeom>
            <a:avLst/>
            <a:gdLst>
              <a:gd name="T0" fmla="*/ 80 w 176"/>
              <a:gd name="T1" fmla="*/ 95 h 176"/>
              <a:gd name="T2" fmla="*/ 75 w 176"/>
              <a:gd name="T3" fmla="*/ 132 h 176"/>
              <a:gd name="T4" fmla="*/ 88 w 176"/>
              <a:gd name="T5" fmla="*/ 148 h 176"/>
              <a:gd name="T6" fmla="*/ 98 w 176"/>
              <a:gd name="T7" fmla="*/ 105 h 176"/>
              <a:gd name="T8" fmla="*/ 132 w 176"/>
              <a:gd name="T9" fmla="*/ 113 h 176"/>
              <a:gd name="T10" fmla="*/ 132 w 176"/>
              <a:gd name="T11" fmla="*/ 105 h 176"/>
              <a:gd name="T12" fmla="*/ 85 w 176"/>
              <a:gd name="T13" fmla="*/ 65 h 176"/>
              <a:gd name="T14" fmla="*/ 84 w 176"/>
              <a:gd name="T15" fmla="*/ 48 h 176"/>
              <a:gd name="T16" fmla="*/ 76 w 176"/>
              <a:gd name="T17" fmla="*/ 46 h 176"/>
              <a:gd name="T18" fmla="*/ 66 w 176"/>
              <a:gd name="T19" fmla="*/ 37 h 176"/>
              <a:gd name="T20" fmla="*/ 42 w 176"/>
              <a:gd name="T21" fmla="*/ 33 h 176"/>
              <a:gd name="T22" fmla="*/ 31 w 176"/>
              <a:gd name="T23" fmla="*/ 79 h 176"/>
              <a:gd name="T24" fmla="*/ 56 w 176"/>
              <a:gd name="T25" fmla="*/ 94 h 176"/>
              <a:gd name="T26" fmla="*/ 62 w 176"/>
              <a:gd name="T27" fmla="*/ 82 h 176"/>
              <a:gd name="T28" fmla="*/ 88 w 176"/>
              <a:gd name="T29" fmla="*/ 0 h 176"/>
              <a:gd name="T30" fmla="*/ 88 w 176"/>
              <a:gd name="T31" fmla="*/ 176 h 176"/>
              <a:gd name="T32" fmla="*/ 88 w 176"/>
              <a:gd name="T33" fmla="*/ 0 h 176"/>
              <a:gd name="T34" fmla="*/ 8 w 176"/>
              <a:gd name="T35" fmla="*/ 88 h 176"/>
              <a:gd name="T36" fmla="*/ 168 w 176"/>
              <a:gd name="T37" fmla="*/ 88 h 176"/>
              <a:gd name="T38" fmla="*/ 160 w 176"/>
              <a:gd name="T39" fmla="*/ 81 h 176"/>
              <a:gd name="T40" fmla="*/ 159 w 176"/>
              <a:gd name="T41" fmla="*/ 75 h 176"/>
              <a:gd name="T42" fmla="*/ 157 w 176"/>
              <a:gd name="T43" fmla="*/ 68 h 176"/>
              <a:gd name="T44" fmla="*/ 155 w 176"/>
              <a:gd name="T45" fmla="*/ 60 h 176"/>
              <a:gd name="T46" fmla="*/ 152 w 176"/>
              <a:gd name="T47" fmla="*/ 55 h 176"/>
              <a:gd name="T48" fmla="*/ 149 w 176"/>
              <a:gd name="T49" fmla="*/ 50 h 176"/>
              <a:gd name="T50" fmla="*/ 146 w 176"/>
              <a:gd name="T51" fmla="*/ 45 h 176"/>
              <a:gd name="T52" fmla="*/ 136 w 176"/>
              <a:gd name="T53" fmla="*/ 34 h 176"/>
              <a:gd name="T54" fmla="*/ 132 w 176"/>
              <a:gd name="T55" fmla="*/ 31 h 176"/>
              <a:gd name="T56" fmla="*/ 106 w 176"/>
              <a:gd name="T57" fmla="*/ 29 h 176"/>
              <a:gd name="T58" fmla="*/ 110 w 176"/>
              <a:gd name="T59" fmla="*/ 48 h 176"/>
              <a:gd name="T60" fmla="*/ 132 w 176"/>
              <a:gd name="T61" fmla="*/ 56 h 176"/>
              <a:gd name="T62" fmla="*/ 144 w 176"/>
              <a:gd name="T63" fmla="*/ 99 h 176"/>
              <a:gd name="T64" fmla="*/ 158 w 176"/>
              <a:gd name="T65" fmla="*/ 103 h 176"/>
              <a:gd name="T66" fmla="*/ 159 w 176"/>
              <a:gd name="T67" fmla="*/ 97 h 176"/>
              <a:gd name="T68" fmla="*/ 160 w 176"/>
              <a:gd name="T6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132" y="105"/>
                </a:moveTo>
                <a:cubicBezTo>
                  <a:pt x="130" y="107"/>
                  <a:pt x="130" y="110"/>
                  <a:pt x="132" y="113"/>
                </a:cubicBezTo>
                <a:cubicBezTo>
                  <a:pt x="134" y="115"/>
                  <a:pt x="139" y="117"/>
                  <a:pt x="141" y="113"/>
                </a:cubicBezTo>
                <a:cubicBezTo>
                  <a:pt x="142" y="108"/>
                  <a:pt x="135" y="103"/>
                  <a:pt x="132" y="105"/>
                </a:cubicBezTo>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path>
            </a:pathLst>
          </a:custGeom>
          <a:solidFill>
            <a:srgbClr val="B0438C"/>
          </a:solidFill>
          <a:ln>
            <a:noFill/>
          </a:ln>
        </p:spPr>
        <p:txBody>
          <a:bodyPr vert="horz" wrap="square" lIns="68580" tIns="34290" rIns="68580" bIns="34290" numCol="1" anchor="t" anchorCtr="0" compatLnSpc="1">
            <a:prstTxWarp prst="textNoShape">
              <a:avLst/>
            </a:prstTxWarp>
          </a:bodyPr>
          <a:lstStyle/>
          <a:p>
            <a:pPr marL="0" marR="0" lvl="0" indent="0" defTabSz="1028700" eaLnBrk="1" fontAlgn="auto" latinLnBrk="0" hangingPunct="1">
              <a:lnSpc>
                <a:spcPct val="100000"/>
              </a:lnSpc>
              <a:spcBef>
                <a:spcPts val="0"/>
              </a:spcBef>
              <a:spcAft>
                <a:spcPts val="0"/>
              </a:spcAft>
              <a:buClrTx/>
              <a:buSzTx/>
              <a:buFontTx/>
              <a:buNone/>
              <a:tabLst/>
              <a:defRPr/>
            </a:pPr>
            <a:endParaRPr kumimoji="0" lang="uk-UA" sz="2025" b="0" i="0" u="none" strike="noStrike" kern="0" cap="none" spc="0" normalizeH="0" baseline="0" noProof="0">
              <a:ln>
                <a:noFill/>
              </a:ln>
              <a:solidFill>
                <a:prstClr val="black"/>
              </a:solidFill>
              <a:effectLst/>
              <a:uLnTx/>
              <a:uFillTx/>
            </a:endParaRPr>
          </a:p>
        </p:txBody>
      </p:sp>
      <p:sp>
        <p:nvSpPr>
          <p:cNvPr id="31" name="TextBox 30"/>
          <p:cNvSpPr txBox="1"/>
          <p:nvPr userDrawn="1"/>
        </p:nvSpPr>
        <p:spPr>
          <a:xfrm>
            <a:off x="9256309" y="3247403"/>
            <a:ext cx="3339548" cy="369332"/>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a:t>
            </a:r>
            <a:r>
              <a:rPr kumimoji="0" lang="en-US" sz="1200" b="0" i="0" u="none" strike="noStrike" kern="0" cap="none" spc="0" normalizeH="0" baseline="0" noProof="0" dirty="0" err="1">
                <a:ln>
                  <a:noFill/>
                </a:ln>
                <a:solidFill>
                  <a:srgbClr val="454551"/>
                </a:solidFill>
                <a:effectLst/>
                <a:uLnTx/>
                <a:uFillTx/>
              </a:rPr>
              <a:t>techwave</a:t>
            </a:r>
            <a:r>
              <a:rPr kumimoji="0" lang="en-US" sz="1200" b="0" i="0" u="none" strike="noStrike" kern="0" cap="none" spc="0" normalizeH="0" baseline="0" noProof="0" dirty="0">
                <a:ln>
                  <a:noFill/>
                </a:ln>
                <a:solidFill>
                  <a:srgbClr val="454551"/>
                </a:solidFill>
                <a:effectLst/>
                <a:uLnTx/>
                <a:uFillTx/>
              </a:rPr>
              <a:t>-consulting-</a:t>
            </a:r>
            <a:r>
              <a:rPr kumimoji="0" lang="en-US" sz="1200" b="0" i="0" u="none" strike="noStrike" kern="0" cap="none" spc="0" normalizeH="0" baseline="0" noProof="0" dirty="0" err="1">
                <a:ln>
                  <a:noFill/>
                </a:ln>
                <a:solidFill>
                  <a:srgbClr val="454551"/>
                </a:solidFill>
                <a:effectLst/>
                <a:uLnTx/>
                <a:uFillTx/>
              </a:rPr>
              <a:t>inc</a:t>
            </a:r>
            <a:endParaRPr kumimoji="0" lang="en-US" sz="1200" b="0" i="0" u="none" strike="noStrike" kern="0" cap="none" spc="0" normalizeH="0" baseline="0" noProof="0" dirty="0">
              <a:ln>
                <a:noFill/>
              </a:ln>
              <a:solidFill>
                <a:srgbClr val="454551"/>
              </a:solidFill>
              <a:effectLst/>
              <a:uLnTx/>
              <a:uFillTx/>
            </a:endParaRPr>
          </a:p>
        </p:txBody>
      </p:sp>
      <p:sp>
        <p:nvSpPr>
          <p:cNvPr id="32" name="TextBox 31"/>
          <p:cNvSpPr txBox="1"/>
          <p:nvPr userDrawn="1"/>
        </p:nvSpPr>
        <p:spPr>
          <a:xfrm>
            <a:off x="9256309" y="3912989"/>
            <a:ext cx="3339548" cy="369332"/>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a:t>
            </a:r>
            <a:r>
              <a:rPr kumimoji="0" lang="en-US" sz="1200" b="0" i="0" u="none" strike="noStrike" kern="0" cap="none" spc="0" normalizeH="0" baseline="0" noProof="0" dirty="0" err="1">
                <a:ln>
                  <a:noFill/>
                </a:ln>
                <a:solidFill>
                  <a:srgbClr val="454551"/>
                </a:solidFill>
                <a:effectLst/>
                <a:uLnTx/>
                <a:uFillTx/>
              </a:rPr>
              <a:t>techwavec</a:t>
            </a:r>
            <a:endParaRPr kumimoji="0" lang="en-US" sz="1200" b="0" i="0" u="none" strike="noStrike" kern="0" cap="none" spc="0" normalizeH="0" baseline="0" noProof="0" dirty="0">
              <a:ln>
                <a:noFill/>
              </a:ln>
              <a:solidFill>
                <a:srgbClr val="454551"/>
              </a:solidFill>
              <a:effectLst/>
              <a:uLnTx/>
              <a:uFillTx/>
            </a:endParaRPr>
          </a:p>
        </p:txBody>
      </p:sp>
      <p:sp>
        <p:nvSpPr>
          <p:cNvPr id="33" name="TextBox 32"/>
          <p:cNvSpPr txBox="1"/>
          <p:nvPr userDrawn="1"/>
        </p:nvSpPr>
        <p:spPr>
          <a:xfrm>
            <a:off x="9237259" y="4458275"/>
            <a:ext cx="2044634" cy="369332"/>
          </a:xfrm>
          <a:prstGeom prst="rect">
            <a:avLst/>
          </a:prstGeom>
          <a:noFill/>
        </p:spPr>
        <p:txBody>
          <a:bodyPr wrap="square" rtlCol="0">
            <a:spAutoFit/>
          </a:bodyPr>
          <a:lstStyle/>
          <a:p>
            <a:pPr marL="0" marR="0" lvl="0" indent="0" defTabSz="10287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54551"/>
                </a:solidFill>
                <a:effectLst/>
                <a:uLnTx/>
                <a:uFillTx/>
              </a:rPr>
              <a:t>/Techwave-Consulting-</a:t>
            </a:r>
            <a:r>
              <a:rPr kumimoji="0" lang="en-US" sz="1200" b="0" i="0" u="none" strike="noStrike" kern="0" cap="none" spc="0" normalizeH="0" baseline="0" noProof="0" dirty="0" err="1">
                <a:ln>
                  <a:noFill/>
                </a:ln>
                <a:solidFill>
                  <a:srgbClr val="454551"/>
                </a:solidFill>
                <a:effectLst/>
                <a:uLnTx/>
                <a:uFillTx/>
              </a:rPr>
              <a:t>Inc</a:t>
            </a:r>
            <a:endParaRPr kumimoji="0" lang="en-US" sz="1200" b="0" i="0" u="none" strike="noStrike" kern="0" cap="none" spc="0" normalizeH="0" baseline="0" noProof="0" dirty="0">
              <a:ln>
                <a:noFill/>
              </a:ln>
              <a:solidFill>
                <a:srgbClr val="454551"/>
              </a:solidFill>
              <a:effectLst/>
              <a:uLnTx/>
              <a:uFillTx/>
            </a:endParaRPr>
          </a:p>
        </p:txBody>
      </p:sp>
      <p:pic>
        <p:nvPicPr>
          <p:cNvPr id="4" name="Picture 3"/>
          <p:cNvPicPr>
            <a:picLocks noChangeAspect="1"/>
          </p:cNvPicPr>
          <p:nvPr userDrawn="1"/>
        </p:nvPicPr>
        <p:blipFill>
          <a:blip r:embed="rId4"/>
          <a:stretch>
            <a:fillRect/>
          </a:stretch>
        </p:blipFill>
        <p:spPr>
          <a:xfrm>
            <a:off x="379340" y="284420"/>
            <a:ext cx="3779848" cy="1213209"/>
          </a:xfrm>
          <a:prstGeom prst="rect">
            <a:avLst/>
          </a:prstGeom>
        </p:spPr>
      </p:pic>
      <p:sp>
        <p:nvSpPr>
          <p:cNvPr id="34" name="Slide Number Placeholder 8"/>
          <p:cNvSpPr>
            <a:spLocks noGrp="1"/>
          </p:cNvSpPr>
          <p:nvPr>
            <p:ph type="sldNum" sz="quarter" idx="10"/>
          </p:nvPr>
        </p:nvSpPr>
        <p:spPr>
          <a:xfrm>
            <a:off x="10727441" y="6278930"/>
            <a:ext cx="1155700" cy="215444"/>
          </a:xfrm>
          <a:prstGeom prst="rect">
            <a:avLst/>
          </a:prstGeom>
          <a:noFill/>
        </p:spPr>
        <p:txBody>
          <a:bodyPr wrap="square" rtlCol="0">
            <a:spAutoFit/>
          </a:bodyPr>
          <a:lstStyle>
            <a:lvl1pPr>
              <a:defRPr lang="uk-UA" sz="800" b="1" smtClean="0">
                <a:solidFill>
                  <a:schemeClr val="tx1"/>
                </a:solidFill>
              </a:defRPr>
            </a:lvl1pPr>
          </a:lstStyle>
          <a:p>
            <a:fld id="{CD5A9ACC-F2DE-48A5-B36D-6CEED54F7E47}" type="slidenum">
              <a:rPr lang="en-US" smtClean="0"/>
              <a:t>‹#›</a:t>
            </a:fld>
            <a:endParaRPr lang="en-US" dirty="0"/>
          </a:p>
        </p:txBody>
      </p:sp>
    </p:spTree>
    <p:extLst>
      <p:ext uri="{BB962C8B-B14F-4D97-AF65-F5344CB8AC3E}">
        <p14:creationId xmlns:p14="http://schemas.microsoft.com/office/powerpoint/2010/main" val="113775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grpSp>
        <p:nvGrpSpPr>
          <p:cNvPr id="4" name="Group 3"/>
          <p:cNvGrpSpPr/>
          <p:nvPr userDrawn="1"/>
        </p:nvGrpSpPr>
        <p:grpSpPr>
          <a:xfrm>
            <a:off x="3690571" y="2298988"/>
            <a:ext cx="685800" cy="685800"/>
            <a:chOff x="6324600" y="4114799"/>
            <a:chExt cx="685800" cy="685800"/>
          </a:xfrm>
        </p:grpSpPr>
        <p:cxnSp>
          <p:nvCxnSpPr>
            <p:cNvPr id="5" name="Straight Connector 4"/>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userDrawn="1"/>
        </p:nvGrpSpPr>
        <p:grpSpPr>
          <a:xfrm rot="10800000">
            <a:off x="7571611" y="2676359"/>
            <a:ext cx="685800" cy="685800"/>
            <a:chOff x="6324600" y="4114799"/>
            <a:chExt cx="685800" cy="685800"/>
          </a:xfrm>
        </p:grpSpPr>
        <p:cxnSp>
          <p:nvCxnSpPr>
            <p:cNvPr id="8" name="Straight Connector 7"/>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userDrawn="1"/>
        </p:nvPicPr>
        <p:blipFill rotWithShape="1">
          <a:blip r:embed="rId2"/>
          <a:srcRect l="13510" t="15982" r="14780" b="26843"/>
          <a:stretch/>
        </p:blipFill>
        <p:spPr>
          <a:xfrm>
            <a:off x="4240338" y="2395432"/>
            <a:ext cx="3554391" cy="865414"/>
          </a:xfrm>
          <a:prstGeom prst="rect">
            <a:avLst/>
          </a:prstGeom>
        </p:spPr>
      </p:pic>
    </p:spTree>
    <p:extLst>
      <p:ext uri="{BB962C8B-B14F-4D97-AF65-F5344CB8AC3E}">
        <p14:creationId xmlns:p14="http://schemas.microsoft.com/office/powerpoint/2010/main" val="3736197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chwave">
    <p:spTree>
      <p:nvGrpSpPr>
        <p:cNvPr id="1" name=""/>
        <p:cNvGrpSpPr/>
        <p:nvPr/>
      </p:nvGrpSpPr>
      <p:grpSpPr>
        <a:xfrm>
          <a:off x="0" y="0"/>
          <a:ext cx="0" cy="0"/>
          <a:chOff x="0" y="0"/>
          <a:chExt cx="0" cy="0"/>
        </a:xfrm>
      </p:grpSpPr>
      <p:grpSp>
        <p:nvGrpSpPr>
          <p:cNvPr id="10" name="Group 9"/>
          <p:cNvGrpSpPr/>
          <p:nvPr userDrawn="1"/>
        </p:nvGrpSpPr>
        <p:grpSpPr>
          <a:xfrm>
            <a:off x="3178631" y="2423885"/>
            <a:ext cx="6095999" cy="914400"/>
            <a:chOff x="13764006" y="970025"/>
            <a:chExt cx="4060704" cy="649225"/>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sp>
        <p:nvSpPr>
          <p:cNvPr id="13" name="TextBox 12"/>
          <p:cNvSpPr txBox="1"/>
          <p:nvPr userDrawn="1"/>
        </p:nvSpPr>
        <p:spPr>
          <a:xfrm>
            <a:off x="53119" y="6432364"/>
            <a:ext cx="5039632" cy="276999"/>
          </a:xfrm>
          <a:prstGeom prst="rect">
            <a:avLst/>
          </a:prstGeom>
          <a:noFill/>
        </p:spPr>
        <p:txBody>
          <a:bodyPr wrap="square" rtlCol="0">
            <a:spAutoFit/>
          </a:bodyPr>
          <a:lstStyle/>
          <a:p>
            <a:pPr algn="l"/>
            <a:r>
              <a:rPr lang="en-US" sz="1200" b="1" dirty="0">
                <a:solidFill>
                  <a:srgbClr val="006666"/>
                </a:solidFill>
              </a:rPr>
              <a:t>USA | EUROPE</a:t>
            </a:r>
            <a:r>
              <a:rPr lang="en-US" sz="1200" b="1" baseline="0" dirty="0">
                <a:solidFill>
                  <a:srgbClr val="006666"/>
                </a:solidFill>
              </a:rPr>
              <a:t> | INDIA | MIDDLE EAST | SINGAPORE</a:t>
            </a:r>
            <a:endParaRPr lang="en-US" sz="1200" b="1" dirty="0">
              <a:solidFill>
                <a:srgbClr val="006666"/>
              </a:solidFill>
            </a:endParaRPr>
          </a:p>
        </p:txBody>
      </p:sp>
    </p:spTree>
    <p:extLst>
      <p:ext uri="{BB962C8B-B14F-4D97-AF65-F5344CB8AC3E}">
        <p14:creationId xmlns:p14="http://schemas.microsoft.com/office/powerpoint/2010/main" val="2947367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139940" y="6311903"/>
            <a:ext cx="2743200" cy="365125"/>
          </a:xfrm>
          <a:prstGeom prst="rect">
            <a:avLst/>
          </a:prstGeom>
        </p:spPr>
        <p:txBody>
          <a:bodyPr vert="horz" lIns="91440" tIns="45720" rIns="91440" bIns="45720" rtlCol="0" anchor="ctr"/>
          <a:lstStyle>
            <a:lvl1pPr algn="r">
              <a:defRPr sz="600">
                <a:solidFill>
                  <a:srgbClr val="333333"/>
                </a:solidFill>
              </a:defRPr>
            </a:lvl1pPr>
          </a:lstStyle>
          <a:p>
            <a:fld id="{FE1F2B68-BF6F-4639-9E02-15A1497E0AF1}" type="slidenum">
              <a:rPr lang="en-US" smtClean="0"/>
              <a:pPr/>
              <a:t>‹#›</a:t>
            </a:fld>
            <a:endParaRPr lang="en-US"/>
          </a:p>
        </p:txBody>
      </p:sp>
      <p:grpSp>
        <p:nvGrpSpPr>
          <p:cNvPr id="8" name="Group 7"/>
          <p:cNvGrpSpPr/>
          <p:nvPr/>
        </p:nvGrpSpPr>
        <p:grpSpPr>
          <a:xfrm>
            <a:off x="9176004" y="646684"/>
            <a:ext cx="2707136" cy="432817"/>
            <a:chOff x="13764006" y="970025"/>
            <a:chExt cx="4060704" cy="649225"/>
          </a:xfrm>
        </p:grpSpPr>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3764006" y="970025"/>
              <a:ext cx="694945" cy="649225"/>
            </a:xfrm>
            <a:prstGeom prst="rect">
              <a:avLst/>
            </a:prstGeom>
          </p:spPr>
        </p:pic>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30400" y="1034032"/>
              <a:ext cx="3194310" cy="521209"/>
            </a:xfrm>
            <a:prstGeom prst="rect">
              <a:avLst/>
            </a:prstGeom>
          </p:spPr>
        </p:pic>
      </p:grpSp>
      <p:cxnSp>
        <p:nvCxnSpPr>
          <p:cNvPr id="11" name="Straight Connector 10"/>
          <p:cNvCxnSpPr/>
          <p:nvPr/>
        </p:nvCxnSpPr>
        <p:spPr>
          <a:xfrm>
            <a:off x="469900" y="457200"/>
            <a:ext cx="0" cy="685800"/>
          </a:xfrm>
          <a:prstGeom prst="line">
            <a:avLst/>
          </a:prstGeom>
          <a:ln w="63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7"/>
          <p:cNvSpPr txBox="1">
            <a:spLocks/>
          </p:cNvSpPr>
          <p:nvPr/>
        </p:nvSpPr>
        <p:spPr>
          <a:xfrm>
            <a:off x="558800" y="437300"/>
            <a:ext cx="3632200" cy="403957"/>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rgbClr val="0A5E52"/>
                </a:solidFill>
                <a:latin typeface="+mn-lt"/>
                <a:ea typeface="Roboto Condensed" panose="02000000000000000000" pitchFamily="2" charset="0"/>
                <a:cs typeface="+mn-cs"/>
              </a:defRPr>
            </a:lvl1pPr>
          </a:lstStyle>
          <a:p>
            <a:r>
              <a:rPr lang="en-US" sz="2250" dirty="0"/>
              <a:t>heading</a:t>
            </a:r>
          </a:p>
        </p:txBody>
      </p:sp>
      <p:sp>
        <p:nvSpPr>
          <p:cNvPr id="13" name="Title 7"/>
          <p:cNvSpPr txBox="1">
            <a:spLocks/>
          </p:cNvSpPr>
          <p:nvPr/>
        </p:nvSpPr>
        <p:spPr>
          <a:xfrm>
            <a:off x="558800" y="800101"/>
            <a:ext cx="3632200" cy="403957"/>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rgbClr val="0A5E52"/>
                </a:solidFill>
                <a:latin typeface="+mn-lt"/>
                <a:ea typeface="Roboto Condensed" panose="02000000000000000000" pitchFamily="2" charset="0"/>
                <a:cs typeface="+mn-cs"/>
              </a:defRPr>
            </a:lvl1pPr>
          </a:lstStyle>
          <a:p>
            <a:r>
              <a:rPr lang="en-US" sz="2250" b="1" dirty="0">
                <a:solidFill>
                  <a:srgbClr val="92D050"/>
                </a:solidFill>
              </a:rPr>
              <a:t>sub heading</a:t>
            </a:r>
          </a:p>
        </p:txBody>
      </p:sp>
    </p:spTree>
    <p:extLst>
      <p:ext uri="{BB962C8B-B14F-4D97-AF65-F5344CB8AC3E}">
        <p14:creationId xmlns:p14="http://schemas.microsoft.com/office/powerpoint/2010/main" val="134734163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6" r:id="rId4"/>
    <p:sldLayoutId id="2147483668" r:id="rId5"/>
    <p:sldLayoutId id="2147483669" r:id="rId6"/>
    <p:sldLayoutId id="2147483673" r:id="rId7"/>
    <p:sldLayoutId id="2147483671" r:id="rId8"/>
    <p:sldLayoutId id="2147483670" r:id="rId9"/>
    <p:sldLayoutId id="2147483683" r:id="rId10"/>
  </p:sldLayoutIdLst>
  <p:hf hdr="0" ftr="0" dt="0"/>
  <p:txStyles>
    <p:titleStyle>
      <a:lvl1pPr algn="l" defTabSz="68583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8" indent="-171458" algn="l" defTabSz="68583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76" indent="-171458" algn="l" defTabSz="68583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93" indent="-171458" algn="l" defTabSz="68583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210"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127"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045"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62"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78"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96"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35" rtl="0" eaLnBrk="1" latinLnBrk="0" hangingPunct="1">
        <a:defRPr sz="1350" kern="1200">
          <a:solidFill>
            <a:schemeClr val="tx1"/>
          </a:solidFill>
          <a:latin typeface="+mn-lt"/>
          <a:ea typeface="+mn-ea"/>
          <a:cs typeface="+mn-cs"/>
        </a:defRPr>
      </a:lvl1pPr>
      <a:lvl2pPr marL="342917" algn="l" defTabSz="685835" rtl="0" eaLnBrk="1" latinLnBrk="0" hangingPunct="1">
        <a:defRPr sz="1350" kern="1200">
          <a:solidFill>
            <a:schemeClr val="tx1"/>
          </a:solidFill>
          <a:latin typeface="+mn-lt"/>
          <a:ea typeface="+mn-ea"/>
          <a:cs typeface="+mn-cs"/>
        </a:defRPr>
      </a:lvl2pPr>
      <a:lvl3pPr marL="685835" algn="l" defTabSz="685835" rtl="0" eaLnBrk="1" latinLnBrk="0" hangingPunct="1">
        <a:defRPr sz="1350" kern="1200">
          <a:solidFill>
            <a:schemeClr val="tx1"/>
          </a:solidFill>
          <a:latin typeface="+mn-lt"/>
          <a:ea typeface="+mn-ea"/>
          <a:cs typeface="+mn-cs"/>
        </a:defRPr>
      </a:lvl3pPr>
      <a:lvl4pPr marL="1028752" algn="l" defTabSz="685835" rtl="0" eaLnBrk="1" latinLnBrk="0" hangingPunct="1">
        <a:defRPr sz="1350" kern="1200">
          <a:solidFill>
            <a:schemeClr val="tx1"/>
          </a:solidFill>
          <a:latin typeface="+mn-lt"/>
          <a:ea typeface="+mn-ea"/>
          <a:cs typeface="+mn-cs"/>
        </a:defRPr>
      </a:lvl4pPr>
      <a:lvl5pPr marL="1371668" algn="l" defTabSz="685835" rtl="0" eaLnBrk="1" latinLnBrk="0" hangingPunct="1">
        <a:defRPr sz="1350" kern="1200">
          <a:solidFill>
            <a:schemeClr val="tx1"/>
          </a:solidFill>
          <a:latin typeface="+mn-lt"/>
          <a:ea typeface="+mn-ea"/>
          <a:cs typeface="+mn-cs"/>
        </a:defRPr>
      </a:lvl5pPr>
      <a:lvl6pPr marL="1714586" algn="l" defTabSz="685835" rtl="0" eaLnBrk="1" latinLnBrk="0" hangingPunct="1">
        <a:defRPr sz="1350" kern="1200">
          <a:solidFill>
            <a:schemeClr val="tx1"/>
          </a:solidFill>
          <a:latin typeface="+mn-lt"/>
          <a:ea typeface="+mn-ea"/>
          <a:cs typeface="+mn-cs"/>
        </a:defRPr>
      </a:lvl6pPr>
      <a:lvl7pPr marL="2057503" algn="l" defTabSz="685835" rtl="0" eaLnBrk="1" latinLnBrk="0" hangingPunct="1">
        <a:defRPr sz="1350" kern="1200">
          <a:solidFill>
            <a:schemeClr val="tx1"/>
          </a:solidFill>
          <a:latin typeface="+mn-lt"/>
          <a:ea typeface="+mn-ea"/>
          <a:cs typeface="+mn-cs"/>
        </a:defRPr>
      </a:lvl7pPr>
      <a:lvl8pPr marL="2400420" algn="l" defTabSz="685835" rtl="0" eaLnBrk="1" latinLnBrk="0" hangingPunct="1">
        <a:defRPr sz="1350" kern="1200">
          <a:solidFill>
            <a:schemeClr val="tx1"/>
          </a:solidFill>
          <a:latin typeface="+mn-lt"/>
          <a:ea typeface="+mn-ea"/>
          <a:cs typeface="+mn-cs"/>
        </a:defRPr>
      </a:lvl8pPr>
      <a:lvl9pPr marL="2743337" algn="l" defTabSz="685835"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108388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23777"/>
      </p:ext>
    </p:extLst>
  </p:cSld>
  <p:clrMap bg1="lt1" tx1="dk1" bg2="lt2" tx2="dk2" accent1="accent1" accent2="accent2" accent3="accent3" accent4="accent4" accent5="accent5" accent6="accent6" hlink="hlink" folHlink="folHlink"/>
  <p:sldLayoutIdLst>
    <p:sldLayoutId id="2147483681" r:id="rId1"/>
    <p:sldLayoutId id="2147483682" r:id="rId2"/>
  </p:sldLayoutIdLst>
  <p:hf hdr="0" ftr="0" dt="0"/>
  <p:txStyles>
    <p:titleStyle>
      <a:lvl1pPr algn="l" defTabSz="91444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5.pn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64"/>
          <p:cNvSpPr/>
          <p:nvPr/>
        </p:nvSpPr>
        <p:spPr>
          <a:xfrm>
            <a:off x="7211057" y="5753780"/>
            <a:ext cx="4322064" cy="1001108"/>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64" name="Freeform 63"/>
          <p:cNvSpPr/>
          <p:nvPr/>
        </p:nvSpPr>
        <p:spPr>
          <a:xfrm>
            <a:off x="7200599" y="3537798"/>
            <a:ext cx="4322064" cy="955053"/>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63" name="Freeform 62"/>
          <p:cNvSpPr/>
          <p:nvPr/>
        </p:nvSpPr>
        <p:spPr>
          <a:xfrm>
            <a:off x="7162800" y="2270604"/>
            <a:ext cx="4331001" cy="1197309"/>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62" name="Freeform 61"/>
          <p:cNvSpPr/>
          <p:nvPr/>
        </p:nvSpPr>
        <p:spPr>
          <a:xfrm>
            <a:off x="7161949" y="1208398"/>
            <a:ext cx="4322064" cy="942371"/>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61" name="Freeform 60"/>
          <p:cNvSpPr/>
          <p:nvPr/>
        </p:nvSpPr>
        <p:spPr>
          <a:xfrm rot="10800000">
            <a:off x="418585" y="1263413"/>
            <a:ext cx="4322064" cy="1007191"/>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60" name="Freeform 59"/>
          <p:cNvSpPr/>
          <p:nvPr/>
        </p:nvSpPr>
        <p:spPr>
          <a:xfrm rot="10800000">
            <a:off x="418009" y="3588598"/>
            <a:ext cx="4320413" cy="958002"/>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59" name="Freeform 58"/>
          <p:cNvSpPr/>
          <p:nvPr/>
        </p:nvSpPr>
        <p:spPr>
          <a:xfrm rot="10800000">
            <a:off x="404749" y="2429735"/>
            <a:ext cx="4322064" cy="1084041"/>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2" name="Title 1"/>
          <p:cNvSpPr>
            <a:spLocks noGrp="1"/>
          </p:cNvSpPr>
          <p:nvPr>
            <p:ph type="title"/>
          </p:nvPr>
        </p:nvSpPr>
        <p:spPr>
          <a:xfrm>
            <a:off x="584200" y="330200"/>
            <a:ext cx="3632200" cy="892552"/>
          </a:xfrm>
        </p:spPr>
        <p:txBody>
          <a:bodyPr/>
          <a:lstStyle/>
          <a:p>
            <a:r>
              <a:rPr lang="en-US" dirty="0">
                <a:solidFill>
                  <a:srgbClr val="206156"/>
                </a:solidFill>
              </a:rPr>
              <a:t>Service</a:t>
            </a:r>
            <a:br>
              <a:rPr lang="en-US" dirty="0">
                <a:solidFill>
                  <a:schemeClr val="tx1">
                    <a:lumMod val="50000"/>
                    <a:lumOff val="50000"/>
                  </a:schemeClr>
                </a:solidFill>
              </a:rPr>
            </a:br>
            <a:r>
              <a:rPr lang="en-US" dirty="0">
                <a:solidFill>
                  <a:srgbClr val="92D050"/>
                </a:solidFill>
              </a:rPr>
              <a:t>Offerings</a:t>
            </a:r>
            <a:endParaRPr lang="uk-UA" dirty="0">
              <a:solidFill>
                <a:schemeClr val="accent1"/>
              </a:solidFill>
            </a:endParaRPr>
          </a:p>
        </p:txBody>
      </p:sp>
      <p:sp>
        <p:nvSpPr>
          <p:cNvPr id="7" name="Slide Number Placeholder 6"/>
          <p:cNvSpPr>
            <a:spLocks noGrp="1"/>
          </p:cNvSpPr>
          <p:nvPr>
            <p:ph type="sldNum" sz="quarter" idx="10"/>
          </p:nvPr>
        </p:nvSpPr>
        <p:spPr/>
        <p:txBody>
          <a:bodyPr/>
          <a:lstStyle/>
          <a:p>
            <a:endParaRPr lang="en-US"/>
          </a:p>
          <a:p>
            <a:fld id="{37D409AB-2201-4E18-8A34-C31753AD9B06}" type="slidenum">
              <a:rPr sz="1200"/>
              <a:pPr/>
              <a:t>1</a:t>
            </a:fld>
            <a:endParaRPr sz="1200" dirty="0"/>
          </a:p>
        </p:txBody>
      </p:sp>
      <p:grpSp>
        <p:nvGrpSpPr>
          <p:cNvPr id="4" name="Group 3"/>
          <p:cNvGrpSpPr/>
          <p:nvPr/>
        </p:nvGrpSpPr>
        <p:grpSpPr>
          <a:xfrm>
            <a:off x="7465114" y="1193800"/>
            <a:ext cx="4371286" cy="1037776"/>
            <a:chOff x="11496883" y="5194661"/>
            <a:chExt cx="6556929" cy="1556664"/>
          </a:xfrm>
        </p:grpSpPr>
        <p:sp>
          <p:nvSpPr>
            <p:cNvPr id="10" name="TextBox 9"/>
            <p:cNvSpPr txBox="1"/>
            <p:nvPr/>
          </p:nvSpPr>
          <p:spPr>
            <a:xfrm>
              <a:off x="11496883" y="5194661"/>
              <a:ext cx="6556929" cy="569484"/>
            </a:xfrm>
            <a:prstGeom prst="rect">
              <a:avLst/>
            </a:prstGeom>
            <a:noFill/>
          </p:spPr>
          <p:txBody>
            <a:bodyPr wrap="square" rtlCol="0">
              <a:spAutoFit/>
            </a:bodyPr>
            <a:lstStyle/>
            <a:p>
              <a:r>
                <a:rPr lang="en-US" sz="1867" dirty="0">
                  <a:latin typeface="+mj-lt"/>
                </a:rPr>
                <a:t>Enterprise Performance Management</a:t>
              </a:r>
              <a:endParaRPr lang="uk-UA" sz="1867" dirty="0">
                <a:latin typeface="+mj-lt"/>
              </a:endParaRPr>
            </a:p>
          </p:txBody>
        </p:sp>
        <p:sp>
          <p:nvSpPr>
            <p:cNvPr id="11" name="TextBox 10"/>
            <p:cNvSpPr txBox="1"/>
            <p:nvPr/>
          </p:nvSpPr>
          <p:spPr>
            <a:xfrm>
              <a:off x="11499565" y="5689784"/>
              <a:ext cx="6220872" cy="1061541"/>
            </a:xfrm>
            <a:prstGeom prst="rect">
              <a:avLst/>
            </a:prstGeom>
            <a:noFill/>
          </p:spPr>
          <p:txBody>
            <a:bodyPr wrap="square" rtlCol="0">
              <a:spAutoFit/>
            </a:bodyPr>
            <a:lstStyle/>
            <a:p>
              <a:r>
                <a:rPr lang="en-US" sz="1333" dirty="0">
                  <a:solidFill>
                    <a:schemeClr val="tx2"/>
                  </a:solidFill>
                </a:rPr>
                <a:t>Strategy and Implementations</a:t>
              </a:r>
            </a:p>
            <a:p>
              <a:r>
                <a:rPr lang="en-US" sz="1333" dirty="0">
                  <a:solidFill>
                    <a:schemeClr val="tx2"/>
                  </a:solidFill>
                </a:rPr>
                <a:t>planning, Forecasting and Financial Consolidations Probability and Cost Management</a:t>
              </a:r>
              <a:endParaRPr lang="uk-UA" sz="1333" dirty="0">
                <a:solidFill>
                  <a:schemeClr val="tx2"/>
                </a:solidFill>
              </a:endParaRPr>
            </a:p>
          </p:txBody>
        </p:sp>
      </p:grpSp>
      <p:grpSp>
        <p:nvGrpSpPr>
          <p:cNvPr id="9" name="Group 8"/>
          <p:cNvGrpSpPr/>
          <p:nvPr/>
        </p:nvGrpSpPr>
        <p:grpSpPr>
          <a:xfrm>
            <a:off x="7465114" y="2311401"/>
            <a:ext cx="4322064" cy="986276"/>
            <a:chOff x="1812288" y="4615932"/>
            <a:chExt cx="6223554" cy="1594086"/>
          </a:xfrm>
        </p:grpSpPr>
        <p:sp>
          <p:nvSpPr>
            <p:cNvPr id="20" name="TextBox 19"/>
            <p:cNvSpPr txBox="1"/>
            <p:nvPr/>
          </p:nvSpPr>
          <p:spPr>
            <a:xfrm>
              <a:off x="1812288" y="4615932"/>
              <a:ext cx="5686644" cy="613626"/>
            </a:xfrm>
            <a:prstGeom prst="rect">
              <a:avLst/>
            </a:prstGeom>
            <a:noFill/>
          </p:spPr>
          <p:txBody>
            <a:bodyPr wrap="square" rtlCol="0">
              <a:spAutoFit/>
            </a:bodyPr>
            <a:lstStyle/>
            <a:p>
              <a:r>
                <a:rPr lang="en-US" sz="1867" dirty="0">
                  <a:latin typeface="+mj-lt"/>
                </a:rPr>
                <a:t>Enterprise Resource planning</a:t>
              </a:r>
            </a:p>
          </p:txBody>
        </p:sp>
        <p:sp>
          <p:nvSpPr>
            <p:cNvPr id="21" name="TextBox 20"/>
            <p:cNvSpPr txBox="1"/>
            <p:nvPr/>
          </p:nvSpPr>
          <p:spPr>
            <a:xfrm>
              <a:off x="1812288" y="5066195"/>
              <a:ext cx="6223554" cy="1143823"/>
            </a:xfrm>
            <a:prstGeom prst="rect">
              <a:avLst/>
            </a:prstGeom>
            <a:noFill/>
          </p:spPr>
          <p:txBody>
            <a:bodyPr wrap="square" rtlCol="0">
              <a:spAutoFit/>
            </a:bodyPr>
            <a:lstStyle/>
            <a:p>
              <a:r>
                <a:rPr lang="en-US" sz="1333" dirty="0">
                  <a:solidFill>
                    <a:schemeClr val="tx2"/>
                  </a:solidFill>
                </a:rPr>
                <a:t>Full Implementations</a:t>
              </a:r>
            </a:p>
            <a:p>
              <a:r>
                <a:rPr lang="en-US" sz="1333" dirty="0">
                  <a:solidFill>
                    <a:schemeClr val="tx2"/>
                  </a:solidFill>
                </a:rPr>
                <a:t>Data Quality &amp; Conversions</a:t>
              </a:r>
            </a:p>
            <a:p>
              <a:r>
                <a:rPr lang="en-US" sz="1333" dirty="0">
                  <a:solidFill>
                    <a:schemeClr val="tx2"/>
                  </a:solidFill>
                </a:rPr>
                <a:t>Testing Automations and Support Services</a:t>
              </a:r>
            </a:p>
          </p:txBody>
        </p:sp>
      </p:grpSp>
      <p:grpSp>
        <p:nvGrpSpPr>
          <p:cNvPr id="14" name="Group 13"/>
          <p:cNvGrpSpPr/>
          <p:nvPr/>
        </p:nvGrpSpPr>
        <p:grpSpPr>
          <a:xfrm>
            <a:off x="145923" y="3573275"/>
            <a:ext cx="4322064" cy="1173170"/>
            <a:chOff x="635856" y="6633402"/>
            <a:chExt cx="6196285" cy="2032827"/>
          </a:xfrm>
        </p:grpSpPr>
        <p:sp>
          <p:nvSpPr>
            <p:cNvPr id="30" name="TextBox 29"/>
            <p:cNvSpPr txBox="1"/>
            <p:nvPr/>
          </p:nvSpPr>
          <p:spPr>
            <a:xfrm>
              <a:off x="635856" y="6633402"/>
              <a:ext cx="6191765" cy="657854"/>
            </a:xfrm>
            <a:prstGeom prst="rect">
              <a:avLst/>
            </a:prstGeom>
            <a:noFill/>
          </p:spPr>
          <p:txBody>
            <a:bodyPr wrap="square" rtlCol="0">
              <a:spAutoFit/>
            </a:bodyPr>
            <a:lstStyle/>
            <a:p>
              <a:pPr algn="r"/>
              <a:r>
                <a:rPr lang="en-US" sz="1867" dirty="0">
                  <a:latin typeface="+mj-lt"/>
                </a:rPr>
                <a:t>Customer Relationship Management</a:t>
              </a:r>
              <a:endParaRPr lang="uk-UA" sz="1867" dirty="0">
                <a:latin typeface="+mj-lt"/>
              </a:endParaRPr>
            </a:p>
          </p:txBody>
        </p:sp>
        <p:sp>
          <p:nvSpPr>
            <p:cNvPr id="31" name="TextBox 30"/>
            <p:cNvSpPr txBox="1"/>
            <p:nvPr/>
          </p:nvSpPr>
          <p:spPr>
            <a:xfrm>
              <a:off x="1452978" y="7084538"/>
              <a:ext cx="5379163" cy="1581691"/>
            </a:xfrm>
            <a:prstGeom prst="rect">
              <a:avLst/>
            </a:prstGeom>
            <a:noFill/>
          </p:spPr>
          <p:txBody>
            <a:bodyPr wrap="square" rtlCol="0">
              <a:spAutoFit/>
            </a:bodyPr>
            <a:lstStyle/>
            <a:p>
              <a:pPr algn="r"/>
              <a:r>
                <a:rPr lang="en-US" sz="1333" dirty="0">
                  <a:solidFill>
                    <a:schemeClr val="tx2"/>
                  </a:solidFill>
                </a:rPr>
                <a:t>Sales Management</a:t>
              </a:r>
            </a:p>
            <a:p>
              <a:pPr algn="r"/>
              <a:r>
                <a:rPr lang="en-US" sz="1333" dirty="0">
                  <a:solidFill>
                    <a:schemeClr val="tx2"/>
                  </a:solidFill>
                </a:rPr>
                <a:t>Customer Support and Services</a:t>
              </a:r>
            </a:p>
            <a:p>
              <a:pPr algn="r"/>
              <a:r>
                <a:rPr lang="en-US" sz="1333" dirty="0">
                  <a:solidFill>
                    <a:schemeClr val="tx2"/>
                  </a:solidFill>
                </a:rPr>
                <a:t>Marketing Automation and EDM</a:t>
              </a:r>
            </a:p>
            <a:p>
              <a:pPr algn="r"/>
              <a:endParaRPr lang="uk-UA" sz="1333" dirty="0">
                <a:solidFill>
                  <a:schemeClr val="tx2"/>
                </a:solidFill>
              </a:endParaRPr>
            </a:p>
          </p:txBody>
        </p:sp>
      </p:grpSp>
      <p:grpSp>
        <p:nvGrpSpPr>
          <p:cNvPr id="8" name="Group 7"/>
          <p:cNvGrpSpPr/>
          <p:nvPr/>
        </p:nvGrpSpPr>
        <p:grpSpPr>
          <a:xfrm>
            <a:off x="7454258" y="3518290"/>
            <a:ext cx="3960053" cy="1008095"/>
            <a:chOff x="11442071" y="2602330"/>
            <a:chExt cx="5940079" cy="1545830"/>
          </a:xfrm>
        </p:grpSpPr>
        <p:sp>
          <p:nvSpPr>
            <p:cNvPr id="5" name="TextBox 4"/>
            <p:cNvSpPr txBox="1"/>
            <p:nvPr/>
          </p:nvSpPr>
          <p:spPr>
            <a:xfrm>
              <a:off x="11461037" y="2602330"/>
              <a:ext cx="5683963" cy="582171"/>
            </a:xfrm>
            <a:prstGeom prst="rect">
              <a:avLst/>
            </a:prstGeom>
            <a:noFill/>
          </p:spPr>
          <p:txBody>
            <a:bodyPr wrap="square" rtlCol="0">
              <a:spAutoFit/>
            </a:bodyPr>
            <a:lstStyle/>
            <a:p>
              <a:r>
                <a:rPr lang="en-US" sz="1867" dirty="0">
                  <a:latin typeface="+mj-lt"/>
                </a:rPr>
                <a:t>IT Infrastructure Management</a:t>
              </a:r>
              <a:endParaRPr lang="uk-UA" sz="1867" dirty="0">
                <a:latin typeface="+mj-lt"/>
              </a:endParaRPr>
            </a:p>
          </p:txBody>
        </p:sp>
        <p:sp>
          <p:nvSpPr>
            <p:cNvPr id="6" name="TextBox 5"/>
            <p:cNvSpPr txBox="1"/>
            <p:nvPr/>
          </p:nvSpPr>
          <p:spPr>
            <a:xfrm>
              <a:off x="11442071" y="3062970"/>
              <a:ext cx="5940079" cy="1085190"/>
            </a:xfrm>
            <a:prstGeom prst="rect">
              <a:avLst/>
            </a:prstGeom>
            <a:noFill/>
          </p:spPr>
          <p:txBody>
            <a:bodyPr wrap="square" rtlCol="0">
              <a:spAutoFit/>
            </a:bodyPr>
            <a:lstStyle/>
            <a:p>
              <a:r>
                <a:rPr lang="en-US" sz="1333" dirty="0">
                  <a:solidFill>
                    <a:schemeClr val="tx2"/>
                  </a:solidFill>
                </a:rPr>
                <a:t>Unified Computing System Management    </a:t>
              </a:r>
            </a:p>
            <a:p>
              <a:r>
                <a:rPr lang="en-US" sz="1333" dirty="0">
                  <a:solidFill>
                    <a:schemeClr val="tx2"/>
                  </a:solidFill>
                </a:rPr>
                <a:t>Hyper Visor/Network/Server/Storage Management</a:t>
              </a:r>
            </a:p>
            <a:p>
              <a:r>
                <a:rPr lang="en-US" sz="1333" dirty="0">
                  <a:solidFill>
                    <a:schemeClr val="tx2"/>
                  </a:solidFill>
                </a:rPr>
                <a:t>Cloud Services Management</a:t>
              </a:r>
            </a:p>
          </p:txBody>
        </p:sp>
      </p:grpSp>
      <p:grpSp>
        <p:nvGrpSpPr>
          <p:cNvPr id="13" name="Group 12"/>
          <p:cNvGrpSpPr/>
          <p:nvPr/>
        </p:nvGrpSpPr>
        <p:grpSpPr>
          <a:xfrm>
            <a:off x="-320351" y="2404311"/>
            <a:ext cx="4764113" cy="1156811"/>
            <a:chOff x="10248425" y="4263821"/>
            <a:chExt cx="7146170" cy="1653264"/>
          </a:xfrm>
        </p:grpSpPr>
        <p:sp>
          <p:nvSpPr>
            <p:cNvPr id="15" name="TextBox 14"/>
            <p:cNvSpPr txBox="1"/>
            <p:nvPr/>
          </p:nvSpPr>
          <p:spPr>
            <a:xfrm>
              <a:off x="12554134" y="4263821"/>
              <a:ext cx="4840461" cy="542588"/>
            </a:xfrm>
            <a:prstGeom prst="rect">
              <a:avLst/>
            </a:prstGeom>
            <a:noFill/>
          </p:spPr>
          <p:txBody>
            <a:bodyPr wrap="square" rtlCol="0">
              <a:spAutoFit/>
            </a:bodyPr>
            <a:lstStyle/>
            <a:p>
              <a:pPr algn="r"/>
              <a:r>
                <a:rPr lang="en-US" sz="1867" dirty="0">
                  <a:latin typeface="+mj-lt"/>
                </a:rPr>
                <a:t>Big Data Analytics</a:t>
              </a:r>
              <a:endParaRPr lang="uk-UA" sz="1867" dirty="0">
                <a:latin typeface="+mj-lt"/>
              </a:endParaRPr>
            </a:p>
          </p:txBody>
        </p:sp>
        <p:sp>
          <p:nvSpPr>
            <p:cNvPr id="16" name="TextBox 15"/>
            <p:cNvSpPr txBox="1"/>
            <p:nvPr/>
          </p:nvSpPr>
          <p:spPr>
            <a:xfrm>
              <a:off x="10248425" y="4612531"/>
              <a:ext cx="7139637" cy="1304554"/>
            </a:xfrm>
            <a:prstGeom prst="rect">
              <a:avLst/>
            </a:prstGeom>
            <a:noFill/>
          </p:spPr>
          <p:txBody>
            <a:bodyPr wrap="square" rtlCol="0">
              <a:spAutoFit/>
            </a:bodyPr>
            <a:lstStyle/>
            <a:p>
              <a:pPr algn="r"/>
              <a:r>
                <a:rPr lang="en-IN" sz="1333" dirty="0">
                  <a:solidFill>
                    <a:schemeClr val="tx2"/>
                  </a:solidFill>
                </a:rPr>
                <a:t>Advanced Analytics – Predictive, Prescriptive,</a:t>
              </a:r>
            </a:p>
            <a:p>
              <a:pPr algn="r"/>
              <a:r>
                <a:rPr lang="en-IN" sz="1333" dirty="0">
                  <a:solidFill>
                    <a:schemeClr val="tx2"/>
                  </a:solidFill>
                </a:rPr>
                <a:t> Descriptive and Diagnostic</a:t>
              </a:r>
            </a:p>
            <a:p>
              <a:pPr marL="304815" indent="-152408" algn="r"/>
              <a:r>
                <a:rPr lang="en-IN" sz="1333" dirty="0">
                  <a:solidFill>
                    <a:schemeClr val="tx2"/>
                  </a:solidFill>
                </a:rPr>
                <a:t>Statistical and Mathematical Data Analysis </a:t>
              </a:r>
            </a:p>
            <a:p>
              <a:pPr marL="304815" indent="-152408" algn="r"/>
              <a:r>
                <a:rPr lang="en-IN" sz="1333" dirty="0">
                  <a:solidFill>
                    <a:schemeClr val="tx2"/>
                  </a:solidFill>
                </a:rPr>
                <a:t>Business Intelligence Modernization </a:t>
              </a:r>
            </a:p>
          </p:txBody>
        </p:sp>
      </p:grpSp>
      <p:grpSp>
        <p:nvGrpSpPr>
          <p:cNvPr id="34" name="Group 33"/>
          <p:cNvGrpSpPr/>
          <p:nvPr/>
        </p:nvGrpSpPr>
        <p:grpSpPr>
          <a:xfrm>
            <a:off x="1416" y="1244600"/>
            <a:ext cx="4457521" cy="987015"/>
            <a:chOff x="1445565" y="6730801"/>
            <a:chExt cx="5379163" cy="1480522"/>
          </a:xfrm>
        </p:grpSpPr>
        <p:sp>
          <p:nvSpPr>
            <p:cNvPr id="35" name="TextBox 34"/>
            <p:cNvSpPr txBox="1"/>
            <p:nvPr/>
          </p:nvSpPr>
          <p:spPr>
            <a:xfrm>
              <a:off x="2045777" y="6730801"/>
              <a:ext cx="4778951" cy="569484"/>
            </a:xfrm>
            <a:prstGeom prst="rect">
              <a:avLst/>
            </a:prstGeom>
            <a:noFill/>
          </p:spPr>
          <p:txBody>
            <a:bodyPr wrap="square" rtlCol="0">
              <a:spAutoFit/>
            </a:bodyPr>
            <a:lstStyle/>
            <a:p>
              <a:pPr algn="r"/>
              <a:r>
                <a:rPr lang="en-US" sz="1867" dirty="0">
                  <a:latin typeface="+mj-lt"/>
                </a:rPr>
                <a:t>Application Development</a:t>
              </a:r>
              <a:endParaRPr lang="uk-UA" sz="1867" dirty="0">
                <a:latin typeface="+mj-lt"/>
              </a:endParaRPr>
            </a:p>
          </p:txBody>
        </p:sp>
        <p:sp>
          <p:nvSpPr>
            <p:cNvPr id="36" name="TextBox 35"/>
            <p:cNvSpPr txBox="1"/>
            <p:nvPr/>
          </p:nvSpPr>
          <p:spPr>
            <a:xfrm>
              <a:off x="1445565" y="7149782"/>
              <a:ext cx="5379163" cy="1061541"/>
            </a:xfrm>
            <a:prstGeom prst="rect">
              <a:avLst/>
            </a:prstGeom>
            <a:noFill/>
          </p:spPr>
          <p:txBody>
            <a:bodyPr wrap="square" rtlCol="0">
              <a:spAutoFit/>
            </a:bodyPr>
            <a:lstStyle/>
            <a:p>
              <a:pPr algn="r"/>
              <a:r>
                <a:rPr lang="en-US" sz="1333" dirty="0">
                  <a:solidFill>
                    <a:schemeClr val="tx2"/>
                  </a:solidFill>
                </a:rPr>
                <a:t>Application Development, Maintenance and Support</a:t>
              </a:r>
            </a:p>
            <a:p>
              <a:pPr algn="r"/>
              <a:r>
                <a:rPr lang="en-US" sz="1333" dirty="0">
                  <a:solidFill>
                    <a:schemeClr val="tx2"/>
                  </a:solidFill>
                </a:rPr>
                <a:t>Agile Product Development</a:t>
              </a:r>
            </a:p>
            <a:p>
              <a:pPr algn="r"/>
              <a:r>
                <a:rPr lang="en-US" sz="1333" dirty="0">
                  <a:solidFill>
                    <a:schemeClr val="tx2"/>
                  </a:solidFill>
                </a:rPr>
                <a:t>Release Management Services</a:t>
              </a:r>
              <a:endParaRPr lang="uk-UA" sz="1333" dirty="0">
                <a:solidFill>
                  <a:schemeClr val="tx2"/>
                </a:solidFill>
              </a:endParaRPr>
            </a:p>
          </p:txBody>
        </p:sp>
      </p:grpSp>
      <p:sp>
        <p:nvSpPr>
          <p:cNvPr id="51" name="Freeform 35"/>
          <p:cNvSpPr>
            <a:spLocks noEditPoints="1"/>
          </p:cNvSpPr>
          <p:nvPr/>
        </p:nvSpPr>
        <p:spPr bwMode="auto">
          <a:xfrm>
            <a:off x="6869136" y="3191067"/>
            <a:ext cx="323267" cy="265798"/>
          </a:xfrm>
          <a:custGeom>
            <a:avLst/>
            <a:gdLst>
              <a:gd name="T0" fmla="*/ 28 w 176"/>
              <a:gd name="T1" fmla="*/ 88 h 144"/>
              <a:gd name="T2" fmla="*/ 4 w 176"/>
              <a:gd name="T3" fmla="*/ 88 h 144"/>
              <a:gd name="T4" fmla="*/ 0 w 176"/>
              <a:gd name="T5" fmla="*/ 92 h 144"/>
              <a:gd name="T6" fmla="*/ 0 w 176"/>
              <a:gd name="T7" fmla="*/ 140 h 144"/>
              <a:gd name="T8" fmla="*/ 4 w 176"/>
              <a:gd name="T9" fmla="*/ 144 h 144"/>
              <a:gd name="T10" fmla="*/ 28 w 176"/>
              <a:gd name="T11" fmla="*/ 144 h 144"/>
              <a:gd name="T12" fmla="*/ 32 w 176"/>
              <a:gd name="T13" fmla="*/ 140 h 144"/>
              <a:gd name="T14" fmla="*/ 32 w 176"/>
              <a:gd name="T15" fmla="*/ 92 h 144"/>
              <a:gd name="T16" fmla="*/ 28 w 176"/>
              <a:gd name="T17" fmla="*/ 88 h 144"/>
              <a:gd name="T18" fmla="*/ 24 w 176"/>
              <a:gd name="T19" fmla="*/ 136 h 144"/>
              <a:gd name="T20" fmla="*/ 8 w 176"/>
              <a:gd name="T21" fmla="*/ 136 h 144"/>
              <a:gd name="T22" fmla="*/ 8 w 176"/>
              <a:gd name="T23" fmla="*/ 96 h 144"/>
              <a:gd name="T24" fmla="*/ 24 w 176"/>
              <a:gd name="T25" fmla="*/ 96 h 144"/>
              <a:gd name="T26" fmla="*/ 24 w 176"/>
              <a:gd name="T27" fmla="*/ 136 h 144"/>
              <a:gd name="T28" fmla="*/ 124 w 176"/>
              <a:gd name="T29" fmla="*/ 64 h 144"/>
              <a:gd name="T30" fmla="*/ 100 w 176"/>
              <a:gd name="T31" fmla="*/ 64 h 144"/>
              <a:gd name="T32" fmla="*/ 96 w 176"/>
              <a:gd name="T33" fmla="*/ 68 h 144"/>
              <a:gd name="T34" fmla="*/ 96 w 176"/>
              <a:gd name="T35" fmla="*/ 140 h 144"/>
              <a:gd name="T36" fmla="*/ 100 w 176"/>
              <a:gd name="T37" fmla="*/ 144 h 144"/>
              <a:gd name="T38" fmla="*/ 124 w 176"/>
              <a:gd name="T39" fmla="*/ 144 h 144"/>
              <a:gd name="T40" fmla="*/ 128 w 176"/>
              <a:gd name="T41" fmla="*/ 140 h 144"/>
              <a:gd name="T42" fmla="*/ 128 w 176"/>
              <a:gd name="T43" fmla="*/ 68 h 144"/>
              <a:gd name="T44" fmla="*/ 124 w 176"/>
              <a:gd name="T45" fmla="*/ 64 h 144"/>
              <a:gd name="T46" fmla="*/ 120 w 176"/>
              <a:gd name="T47" fmla="*/ 136 h 144"/>
              <a:gd name="T48" fmla="*/ 104 w 176"/>
              <a:gd name="T49" fmla="*/ 136 h 144"/>
              <a:gd name="T50" fmla="*/ 104 w 176"/>
              <a:gd name="T51" fmla="*/ 72 h 144"/>
              <a:gd name="T52" fmla="*/ 120 w 176"/>
              <a:gd name="T53" fmla="*/ 72 h 144"/>
              <a:gd name="T54" fmla="*/ 120 w 176"/>
              <a:gd name="T55" fmla="*/ 136 h 144"/>
              <a:gd name="T56" fmla="*/ 76 w 176"/>
              <a:gd name="T57" fmla="*/ 16 h 144"/>
              <a:gd name="T58" fmla="*/ 52 w 176"/>
              <a:gd name="T59" fmla="*/ 16 h 144"/>
              <a:gd name="T60" fmla="*/ 48 w 176"/>
              <a:gd name="T61" fmla="*/ 20 h 144"/>
              <a:gd name="T62" fmla="*/ 48 w 176"/>
              <a:gd name="T63" fmla="*/ 140 h 144"/>
              <a:gd name="T64" fmla="*/ 52 w 176"/>
              <a:gd name="T65" fmla="*/ 144 h 144"/>
              <a:gd name="T66" fmla="*/ 76 w 176"/>
              <a:gd name="T67" fmla="*/ 144 h 144"/>
              <a:gd name="T68" fmla="*/ 80 w 176"/>
              <a:gd name="T69" fmla="*/ 140 h 144"/>
              <a:gd name="T70" fmla="*/ 80 w 176"/>
              <a:gd name="T71" fmla="*/ 20 h 144"/>
              <a:gd name="T72" fmla="*/ 76 w 176"/>
              <a:gd name="T73" fmla="*/ 16 h 144"/>
              <a:gd name="T74" fmla="*/ 72 w 176"/>
              <a:gd name="T75" fmla="*/ 136 h 144"/>
              <a:gd name="T76" fmla="*/ 56 w 176"/>
              <a:gd name="T77" fmla="*/ 136 h 144"/>
              <a:gd name="T78" fmla="*/ 56 w 176"/>
              <a:gd name="T79" fmla="*/ 24 h 144"/>
              <a:gd name="T80" fmla="*/ 72 w 176"/>
              <a:gd name="T81" fmla="*/ 24 h 144"/>
              <a:gd name="T82" fmla="*/ 72 w 176"/>
              <a:gd name="T83" fmla="*/ 136 h 144"/>
              <a:gd name="T84" fmla="*/ 172 w 176"/>
              <a:gd name="T85" fmla="*/ 0 h 144"/>
              <a:gd name="T86" fmla="*/ 148 w 176"/>
              <a:gd name="T87" fmla="*/ 0 h 144"/>
              <a:gd name="T88" fmla="*/ 144 w 176"/>
              <a:gd name="T89" fmla="*/ 4 h 144"/>
              <a:gd name="T90" fmla="*/ 144 w 176"/>
              <a:gd name="T91" fmla="*/ 140 h 144"/>
              <a:gd name="T92" fmla="*/ 148 w 176"/>
              <a:gd name="T93" fmla="*/ 144 h 144"/>
              <a:gd name="T94" fmla="*/ 172 w 176"/>
              <a:gd name="T95" fmla="*/ 144 h 144"/>
              <a:gd name="T96" fmla="*/ 176 w 176"/>
              <a:gd name="T97" fmla="*/ 140 h 144"/>
              <a:gd name="T98" fmla="*/ 176 w 176"/>
              <a:gd name="T99" fmla="*/ 4 h 144"/>
              <a:gd name="T100" fmla="*/ 172 w 176"/>
              <a:gd name="T101" fmla="*/ 0 h 144"/>
              <a:gd name="T102" fmla="*/ 168 w 176"/>
              <a:gd name="T103" fmla="*/ 136 h 144"/>
              <a:gd name="T104" fmla="*/ 152 w 176"/>
              <a:gd name="T105" fmla="*/ 136 h 144"/>
              <a:gd name="T106" fmla="*/ 152 w 176"/>
              <a:gd name="T107" fmla="*/ 8 h 144"/>
              <a:gd name="T108" fmla="*/ 168 w 176"/>
              <a:gd name="T109" fmla="*/ 8 h 144"/>
              <a:gd name="T110" fmla="*/ 168 w 176"/>
              <a:gd name="T111"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144">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bg1"/>
          </a:solidFill>
          <a:ln>
            <a:noFill/>
          </a:ln>
        </p:spPr>
        <p:txBody>
          <a:bodyPr vert="horz" wrap="square" lIns="60960" tIns="30480" rIns="60960" bIns="30480" numCol="1" anchor="t" anchorCtr="0" compatLnSpc="1">
            <a:prstTxWarp prst="textNoShape">
              <a:avLst/>
            </a:prstTxWarp>
          </a:bodyPr>
          <a:lstStyle/>
          <a:p>
            <a:endParaRPr lang="uk-UA" sz="1200"/>
          </a:p>
        </p:txBody>
      </p:sp>
      <p:pic>
        <p:nvPicPr>
          <p:cNvPr id="29" name="Picture 28"/>
          <p:cNvPicPr>
            <a:picLocks noChangeAspect="1"/>
          </p:cNvPicPr>
          <p:nvPr/>
        </p:nvPicPr>
        <p:blipFill>
          <a:blip r:embed="rId3"/>
          <a:stretch>
            <a:fillRect/>
          </a:stretch>
        </p:blipFill>
        <p:spPr>
          <a:xfrm>
            <a:off x="5901304" y="1125737"/>
            <a:ext cx="1139458" cy="1109472"/>
          </a:xfrm>
          <a:prstGeom prst="rect">
            <a:avLst/>
          </a:prstGeom>
        </p:spPr>
      </p:pic>
      <p:pic>
        <p:nvPicPr>
          <p:cNvPr id="33" name="Picture 32"/>
          <p:cNvPicPr>
            <a:picLocks noChangeAspect="1"/>
          </p:cNvPicPr>
          <p:nvPr/>
        </p:nvPicPr>
        <p:blipFill>
          <a:blip r:embed="rId4"/>
          <a:stretch>
            <a:fillRect/>
          </a:stretch>
        </p:blipFill>
        <p:spPr>
          <a:xfrm>
            <a:off x="4826000" y="2242997"/>
            <a:ext cx="1143612" cy="1135203"/>
          </a:xfrm>
          <a:prstGeom prst="rect">
            <a:avLst/>
          </a:prstGeom>
        </p:spPr>
      </p:pic>
      <p:pic>
        <p:nvPicPr>
          <p:cNvPr id="52" name="Picture 51"/>
          <p:cNvPicPr>
            <a:picLocks noChangeAspect="1"/>
          </p:cNvPicPr>
          <p:nvPr/>
        </p:nvPicPr>
        <p:blipFill>
          <a:blip r:embed="rId5"/>
          <a:stretch>
            <a:fillRect/>
          </a:stretch>
        </p:blipFill>
        <p:spPr>
          <a:xfrm>
            <a:off x="6053388" y="3412895"/>
            <a:ext cx="1078992" cy="1023044"/>
          </a:xfrm>
          <a:prstGeom prst="rect">
            <a:avLst/>
          </a:prstGeom>
        </p:spPr>
      </p:pic>
      <p:pic>
        <p:nvPicPr>
          <p:cNvPr id="53" name="Picture 52"/>
          <p:cNvPicPr>
            <a:picLocks noChangeAspect="1"/>
          </p:cNvPicPr>
          <p:nvPr/>
        </p:nvPicPr>
        <p:blipFill>
          <a:blip r:embed="rId6"/>
          <a:stretch>
            <a:fillRect/>
          </a:stretch>
        </p:blipFill>
        <p:spPr>
          <a:xfrm>
            <a:off x="4818893" y="4500195"/>
            <a:ext cx="1078992" cy="1110419"/>
          </a:xfrm>
          <a:prstGeom prst="rect">
            <a:avLst/>
          </a:prstGeom>
        </p:spPr>
      </p:pic>
      <p:pic>
        <p:nvPicPr>
          <p:cNvPr id="54" name="Picture 53"/>
          <p:cNvPicPr>
            <a:picLocks noChangeAspect="1"/>
          </p:cNvPicPr>
          <p:nvPr/>
        </p:nvPicPr>
        <p:blipFill>
          <a:blip r:embed="rId7"/>
          <a:stretch>
            <a:fillRect/>
          </a:stretch>
        </p:blipFill>
        <p:spPr>
          <a:xfrm>
            <a:off x="4819563" y="3445188"/>
            <a:ext cx="1078992" cy="1068309"/>
          </a:xfrm>
          <a:prstGeom prst="rect">
            <a:avLst/>
          </a:prstGeom>
        </p:spPr>
      </p:pic>
      <p:pic>
        <p:nvPicPr>
          <p:cNvPr id="55" name="Picture 54"/>
          <p:cNvPicPr>
            <a:picLocks noChangeAspect="1"/>
          </p:cNvPicPr>
          <p:nvPr/>
        </p:nvPicPr>
        <p:blipFill>
          <a:blip r:embed="rId8"/>
          <a:stretch>
            <a:fillRect/>
          </a:stretch>
        </p:blipFill>
        <p:spPr>
          <a:xfrm>
            <a:off x="5942825" y="2323530"/>
            <a:ext cx="1140579" cy="1109472"/>
          </a:xfrm>
          <a:prstGeom prst="rect">
            <a:avLst/>
          </a:prstGeom>
        </p:spPr>
      </p:pic>
      <p:pic>
        <p:nvPicPr>
          <p:cNvPr id="56" name="Picture 55"/>
          <p:cNvPicPr>
            <a:picLocks noChangeAspect="1"/>
          </p:cNvPicPr>
          <p:nvPr/>
        </p:nvPicPr>
        <p:blipFill>
          <a:blip r:embed="rId9"/>
          <a:stretch>
            <a:fillRect/>
          </a:stretch>
        </p:blipFill>
        <p:spPr>
          <a:xfrm>
            <a:off x="4751427" y="1171136"/>
            <a:ext cx="1215262" cy="1106757"/>
          </a:xfrm>
          <a:prstGeom prst="rect">
            <a:avLst/>
          </a:prstGeom>
        </p:spPr>
      </p:pic>
      <p:sp>
        <p:nvSpPr>
          <p:cNvPr id="48" name="Freeform 47"/>
          <p:cNvSpPr/>
          <p:nvPr/>
        </p:nvSpPr>
        <p:spPr>
          <a:xfrm>
            <a:off x="7211057" y="4612726"/>
            <a:ext cx="4322064" cy="1024128"/>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49" name="Freeform 48"/>
          <p:cNvSpPr/>
          <p:nvPr/>
        </p:nvSpPr>
        <p:spPr>
          <a:xfrm rot="10800000">
            <a:off x="431580" y="5769162"/>
            <a:ext cx="4322064" cy="985725"/>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grpSp>
        <p:nvGrpSpPr>
          <p:cNvPr id="66" name="Group 65"/>
          <p:cNvGrpSpPr/>
          <p:nvPr/>
        </p:nvGrpSpPr>
        <p:grpSpPr>
          <a:xfrm>
            <a:off x="7466902" y="5765797"/>
            <a:ext cx="2446899" cy="1012493"/>
            <a:chOff x="11426849" y="6754097"/>
            <a:chExt cx="3670348" cy="1602976"/>
          </a:xfrm>
        </p:grpSpPr>
        <p:sp>
          <p:nvSpPr>
            <p:cNvPr id="67" name="TextBox 66"/>
            <p:cNvSpPr txBox="1"/>
            <p:nvPr/>
          </p:nvSpPr>
          <p:spPr>
            <a:xfrm>
              <a:off x="11426849" y="6754097"/>
              <a:ext cx="3670348" cy="601070"/>
            </a:xfrm>
            <a:prstGeom prst="rect">
              <a:avLst/>
            </a:prstGeom>
            <a:noFill/>
          </p:spPr>
          <p:txBody>
            <a:bodyPr wrap="square" rtlCol="0">
              <a:spAutoFit/>
            </a:bodyPr>
            <a:lstStyle/>
            <a:p>
              <a:r>
                <a:rPr lang="en-US" sz="1867" dirty="0">
                  <a:latin typeface="+mj-lt"/>
                </a:rPr>
                <a:t>Validation Services</a:t>
              </a:r>
              <a:endParaRPr lang="uk-UA" sz="1867" dirty="0">
                <a:latin typeface="+mj-lt"/>
              </a:endParaRPr>
            </a:p>
          </p:txBody>
        </p:sp>
        <p:sp>
          <p:nvSpPr>
            <p:cNvPr id="68" name="TextBox 67"/>
            <p:cNvSpPr txBox="1"/>
            <p:nvPr/>
          </p:nvSpPr>
          <p:spPr>
            <a:xfrm>
              <a:off x="11426849" y="7236654"/>
              <a:ext cx="3657235" cy="1120419"/>
            </a:xfrm>
            <a:prstGeom prst="rect">
              <a:avLst/>
            </a:prstGeom>
            <a:noFill/>
          </p:spPr>
          <p:txBody>
            <a:bodyPr wrap="square" rtlCol="0">
              <a:spAutoFit/>
            </a:bodyPr>
            <a:lstStyle/>
            <a:p>
              <a:r>
                <a:rPr lang="en-US" sz="1333" dirty="0">
                  <a:solidFill>
                    <a:schemeClr val="tx2"/>
                  </a:solidFill>
                </a:rPr>
                <a:t>Independent Testing Services</a:t>
              </a:r>
            </a:p>
            <a:p>
              <a:r>
                <a:rPr lang="en-US" sz="1333" dirty="0">
                  <a:solidFill>
                    <a:schemeClr val="tx2"/>
                  </a:solidFill>
                </a:rPr>
                <a:t>Testing Automation </a:t>
              </a:r>
            </a:p>
            <a:p>
              <a:r>
                <a:rPr lang="en-US" sz="1333" dirty="0">
                  <a:solidFill>
                    <a:schemeClr val="tx2"/>
                  </a:solidFill>
                </a:rPr>
                <a:t>Test </a:t>
              </a:r>
              <a:r>
                <a:rPr lang="en-US" sz="1333" dirty="0" err="1">
                  <a:solidFill>
                    <a:schemeClr val="tx2"/>
                  </a:solidFill>
                </a:rPr>
                <a:t>CoE</a:t>
              </a:r>
              <a:endParaRPr lang="uk-UA" sz="1333" dirty="0">
                <a:solidFill>
                  <a:schemeClr val="tx2"/>
                </a:solidFill>
              </a:endParaRPr>
            </a:p>
          </p:txBody>
        </p:sp>
      </p:grpSp>
      <p:grpSp>
        <p:nvGrpSpPr>
          <p:cNvPr id="69" name="Group 68"/>
          <p:cNvGrpSpPr/>
          <p:nvPr/>
        </p:nvGrpSpPr>
        <p:grpSpPr>
          <a:xfrm>
            <a:off x="311286" y="5761128"/>
            <a:ext cx="4130537" cy="997795"/>
            <a:chOff x="12731814" y="9525887"/>
            <a:chExt cx="4267285" cy="1690006"/>
          </a:xfrm>
        </p:grpSpPr>
        <p:sp>
          <p:nvSpPr>
            <p:cNvPr id="70" name="TextBox 69"/>
            <p:cNvSpPr txBox="1"/>
            <p:nvPr/>
          </p:nvSpPr>
          <p:spPr>
            <a:xfrm>
              <a:off x="12881341" y="9525887"/>
              <a:ext cx="4117758" cy="643039"/>
            </a:xfrm>
            <a:prstGeom prst="rect">
              <a:avLst/>
            </a:prstGeom>
            <a:noFill/>
          </p:spPr>
          <p:txBody>
            <a:bodyPr wrap="square" rtlCol="0">
              <a:spAutoFit/>
            </a:bodyPr>
            <a:lstStyle/>
            <a:p>
              <a:r>
                <a:rPr lang="en-US" sz="1867" dirty="0">
                  <a:latin typeface="+mj-lt"/>
                </a:rPr>
                <a:t>Enterprise Information Management</a:t>
              </a:r>
              <a:endParaRPr lang="uk-UA" sz="1867" dirty="0">
                <a:latin typeface="+mj-lt"/>
              </a:endParaRPr>
            </a:p>
          </p:txBody>
        </p:sp>
        <p:sp>
          <p:nvSpPr>
            <p:cNvPr id="71" name="TextBox 70"/>
            <p:cNvSpPr txBox="1"/>
            <p:nvPr/>
          </p:nvSpPr>
          <p:spPr>
            <a:xfrm>
              <a:off x="12731814" y="10017243"/>
              <a:ext cx="4267285" cy="1198650"/>
            </a:xfrm>
            <a:prstGeom prst="rect">
              <a:avLst/>
            </a:prstGeom>
            <a:noFill/>
          </p:spPr>
          <p:txBody>
            <a:bodyPr wrap="square" rtlCol="0">
              <a:spAutoFit/>
            </a:bodyPr>
            <a:lstStyle/>
            <a:p>
              <a:pPr algn="r"/>
              <a:r>
                <a:rPr lang="en-US" sz="1333" dirty="0">
                  <a:solidFill>
                    <a:schemeClr val="tx2"/>
                  </a:solidFill>
                </a:rPr>
                <a:t>Enterprise Integration (Extract, Transform, Load)</a:t>
              </a:r>
            </a:p>
            <a:p>
              <a:pPr algn="r"/>
              <a:r>
                <a:rPr lang="en-US" sz="1333" dirty="0">
                  <a:solidFill>
                    <a:schemeClr val="tx2"/>
                  </a:solidFill>
                </a:rPr>
                <a:t>Master Data Management</a:t>
              </a:r>
            </a:p>
            <a:p>
              <a:pPr algn="r"/>
              <a:r>
                <a:rPr lang="en-US" sz="1333" dirty="0">
                  <a:solidFill>
                    <a:schemeClr val="tx2"/>
                  </a:solidFill>
                </a:rPr>
                <a:t>Data Governance </a:t>
              </a:r>
              <a:endParaRPr lang="uk-UA" sz="1333" dirty="0">
                <a:solidFill>
                  <a:schemeClr val="tx2"/>
                </a:solidFill>
              </a:endParaRPr>
            </a:p>
          </p:txBody>
        </p:sp>
      </p:grpSp>
      <p:pic>
        <p:nvPicPr>
          <p:cNvPr id="1026" name="Picture 1" descr="image00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0135" y="5603203"/>
            <a:ext cx="1113465" cy="1053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descr="image00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6991" y="5596980"/>
            <a:ext cx="1196417" cy="1117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71"/>
          <p:cNvSpPr/>
          <p:nvPr/>
        </p:nvSpPr>
        <p:spPr>
          <a:xfrm rot="10800000">
            <a:off x="416358" y="4624551"/>
            <a:ext cx="4322064" cy="1024128"/>
          </a:xfrm>
          <a:custGeom>
            <a:avLst/>
            <a:gdLst>
              <a:gd name="connsiteX0" fmla="*/ 0 w 4572000"/>
              <a:gd name="connsiteY0" fmla="*/ 0 h 2743200"/>
              <a:gd name="connsiteX1" fmla="*/ 4572000 w 4572000"/>
              <a:gd name="connsiteY1" fmla="*/ 0 h 2743200"/>
              <a:gd name="connsiteX2" fmla="*/ 4572000 w 4572000"/>
              <a:gd name="connsiteY2" fmla="*/ 2743200 h 2743200"/>
              <a:gd name="connsiteX3" fmla="*/ 0 w 4572000"/>
              <a:gd name="connsiteY3" fmla="*/ 2743200 h 2743200"/>
              <a:gd name="connsiteX4" fmla="*/ 0 w 4572000"/>
              <a:gd name="connsiteY4" fmla="*/ 1748790 h 2743200"/>
              <a:gd name="connsiteX5" fmla="*/ 269328 w 4572000"/>
              <a:gd name="connsiteY5" fmla="*/ 1371600 h 2743200"/>
              <a:gd name="connsiteX6" fmla="*/ 0 w 4572000"/>
              <a:gd name="connsiteY6" fmla="*/ 99441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743200">
                <a:moveTo>
                  <a:pt x="0" y="0"/>
                </a:moveTo>
                <a:lnTo>
                  <a:pt x="4572000" y="0"/>
                </a:lnTo>
                <a:lnTo>
                  <a:pt x="4572000" y="2743200"/>
                </a:lnTo>
                <a:lnTo>
                  <a:pt x="0" y="2743200"/>
                </a:lnTo>
                <a:lnTo>
                  <a:pt x="0" y="1748790"/>
                </a:lnTo>
                <a:lnTo>
                  <a:pt x="269328" y="1371600"/>
                </a:lnTo>
                <a:lnTo>
                  <a:pt x="0" y="994410"/>
                </a:lnTo>
                <a:close/>
              </a:path>
            </a:pathLst>
          </a:custGeom>
          <a:solidFill>
            <a:schemeClr val="bg1">
              <a:lumMod val="9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uk-UA" sz="1867">
              <a:solidFill>
                <a:schemeClr val="tx1"/>
              </a:solidFill>
            </a:endParaRPr>
          </a:p>
        </p:txBody>
      </p:sp>
      <p:sp>
        <p:nvSpPr>
          <p:cNvPr id="74" name="TextBox 73"/>
          <p:cNvSpPr txBox="1"/>
          <p:nvPr/>
        </p:nvSpPr>
        <p:spPr>
          <a:xfrm>
            <a:off x="1219201" y="4686176"/>
            <a:ext cx="3185967" cy="379656"/>
          </a:xfrm>
          <a:prstGeom prst="rect">
            <a:avLst/>
          </a:prstGeom>
          <a:noFill/>
        </p:spPr>
        <p:txBody>
          <a:bodyPr wrap="square" rtlCol="0">
            <a:spAutoFit/>
          </a:bodyPr>
          <a:lstStyle/>
          <a:p>
            <a:pPr algn="r"/>
            <a:r>
              <a:rPr lang="en-US" sz="1867" dirty="0">
                <a:latin typeface="+mj-lt"/>
              </a:rPr>
              <a:t>Digital</a:t>
            </a:r>
            <a:endParaRPr lang="uk-UA" sz="1867" dirty="0">
              <a:latin typeface="+mj-lt"/>
            </a:endParaRPr>
          </a:p>
        </p:txBody>
      </p:sp>
      <p:sp>
        <p:nvSpPr>
          <p:cNvPr id="75" name="TextBox 74"/>
          <p:cNvSpPr txBox="1"/>
          <p:nvPr/>
        </p:nvSpPr>
        <p:spPr>
          <a:xfrm>
            <a:off x="833492" y="4930987"/>
            <a:ext cx="3596269" cy="707694"/>
          </a:xfrm>
          <a:prstGeom prst="rect">
            <a:avLst/>
          </a:prstGeom>
          <a:noFill/>
        </p:spPr>
        <p:txBody>
          <a:bodyPr wrap="square" rtlCol="0">
            <a:spAutoFit/>
          </a:bodyPr>
          <a:lstStyle/>
          <a:p>
            <a:pPr algn="r"/>
            <a:r>
              <a:rPr lang="en-US" sz="1333" dirty="0">
                <a:solidFill>
                  <a:schemeClr val="tx2"/>
                </a:solidFill>
              </a:rPr>
              <a:t>Experience Design, </a:t>
            </a:r>
            <a:r>
              <a:rPr lang="en-US" sz="1333" dirty="0" err="1">
                <a:solidFill>
                  <a:schemeClr val="tx2"/>
                </a:solidFill>
              </a:rPr>
              <a:t>IoT</a:t>
            </a:r>
            <a:r>
              <a:rPr lang="en-US" sz="1333" dirty="0">
                <a:solidFill>
                  <a:schemeClr val="tx2"/>
                </a:solidFill>
              </a:rPr>
              <a:t>, Portals &amp; Content Management, Social, Mobile, Insights and </a:t>
            </a:r>
          </a:p>
          <a:p>
            <a:pPr algn="r"/>
            <a:r>
              <a:rPr lang="en-US" sz="1333" dirty="0">
                <a:solidFill>
                  <a:schemeClr val="tx2"/>
                </a:solidFill>
              </a:rPr>
              <a:t>E-commerce</a:t>
            </a:r>
            <a:endParaRPr lang="uk-UA" sz="1333" dirty="0">
              <a:solidFill>
                <a:schemeClr val="tx2"/>
              </a:solidFill>
            </a:endParaRPr>
          </a:p>
        </p:txBody>
      </p:sp>
      <p:sp>
        <p:nvSpPr>
          <p:cNvPr id="57" name="TextBox 56"/>
          <p:cNvSpPr txBox="1"/>
          <p:nvPr/>
        </p:nvSpPr>
        <p:spPr>
          <a:xfrm>
            <a:off x="7435694" y="4647065"/>
            <a:ext cx="3185967" cy="379656"/>
          </a:xfrm>
          <a:prstGeom prst="rect">
            <a:avLst/>
          </a:prstGeom>
          <a:noFill/>
        </p:spPr>
        <p:txBody>
          <a:bodyPr wrap="square" rtlCol="0">
            <a:spAutoFit/>
          </a:bodyPr>
          <a:lstStyle/>
          <a:p>
            <a:r>
              <a:rPr lang="en-IN" sz="1867" dirty="0">
                <a:latin typeface="+mj-lt"/>
              </a:rPr>
              <a:t>Engineering Services</a:t>
            </a:r>
            <a:endParaRPr lang="uk-UA" sz="1867" dirty="0">
              <a:latin typeface="+mj-lt"/>
            </a:endParaRPr>
          </a:p>
        </p:txBody>
      </p:sp>
      <p:sp>
        <p:nvSpPr>
          <p:cNvPr id="58" name="TextBox 57"/>
          <p:cNvSpPr txBox="1"/>
          <p:nvPr/>
        </p:nvSpPr>
        <p:spPr>
          <a:xfrm>
            <a:off x="7454258" y="4987091"/>
            <a:ext cx="3586109" cy="912814"/>
          </a:xfrm>
          <a:prstGeom prst="rect">
            <a:avLst/>
          </a:prstGeom>
          <a:noFill/>
        </p:spPr>
        <p:txBody>
          <a:bodyPr wrap="square" rtlCol="0">
            <a:spAutoFit/>
          </a:bodyPr>
          <a:lstStyle/>
          <a:p>
            <a:r>
              <a:rPr lang="en-IN" sz="1333" dirty="0">
                <a:solidFill>
                  <a:schemeClr val="tx2"/>
                </a:solidFill>
              </a:rPr>
              <a:t>Network planning &amp; designing </a:t>
            </a:r>
          </a:p>
          <a:p>
            <a:r>
              <a:rPr lang="en-IN" sz="1333" dirty="0">
                <a:solidFill>
                  <a:schemeClr val="tx2"/>
                </a:solidFill>
              </a:rPr>
              <a:t>Network migration support</a:t>
            </a:r>
          </a:p>
          <a:p>
            <a:r>
              <a:rPr lang="en-IN" sz="1333" dirty="0">
                <a:solidFill>
                  <a:schemeClr val="tx2"/>
                </a:solidFill>
              </a:rPr>
              <a:t>ISP designs, Asset management</a:t>
            </a:r>
          </a:p>
          <a:p>
            <a:endParaRPr lang="uk-UA" sz="1333" dirty="0">
              <a:solidFill>
                <a:schemeClr val="tx2"/>
              </a:solidFill>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60195" y="4574692"/>
            <a:ext cx="1011915" cy="993600"/>
          </a:xfrm>
          <a:prstGeom prst="rect">
            <a:avLst/>
          </a:prstGeom>
        </p:spPr>
      </p:pic>
    </p:spTree>
    <p:extLst>
      <p:ext uri="{BB962C8B-B14F-4D97-AF65-F5344CB8AC3E}">
        <p14:creationId xmlns:p14="http://schemas.microsoft.com/office/powerpoint/2010/main" val="672408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err="1"/>
              <a:t>ServStor</a:t>
            </a:r>
            <a:endParaRPr lang="en-US" dirty="0"/>
          </a:p>
        </p:txBody>
      </p:sp>
      <p:sp>
        <p:nvSpPr>
          <p:cNvPr id="4" name="Slide Number Placeholder 3"/>
          <p:cNvSpPr>
            <a:spLocks noGrp="1"/>
          </p:cNvSpPr>
          <p:nvPr>
            <p:ph type="sldNum" sz="quarter" idx="10"/>
          </p:nvPr>
        </p:nvSpPr>
        <p:spPr/>
        <p:txBody>
          <a:bodyPr/>
          <a:lstStyle/>
          <a:p>
            <a:fld id="{CD5A9ACC-F2DE-48A5-B36D-6CEED54F7E47}" type="slidenum">
              <a:rPr lang="en-US" smtClean="0"/>
              <a:t>10</a:t>
            </a:fld>
            <a:endParaRPr lang="en-US" dirty="0"/>
          </a:p>
        </p:txBody>
      </p:sp>
      <p:sp>
        <p:nvSpPr>
          <p:cNvPr id="5" name="Text Placeholder 4"/>
          <p:cNvSpPr>
            <a:spLocks noGrp="1"/>
          </p:cNvSpPr>
          <p:nvPr>
            <p:ph type="body" sz="quarter" idx="12"/>
          </p:nvPr>
        </p:nvSpPr>
        <p:spPr>
          <a:xfrm>
            <a:off x="558800" y="838202"/>
            <a:ext cx="6756400" cy="492125"/>
          </a:xfrm>
        </p:spPr>
        <p:txBody>
          <a:bodyPr/>
          <a:lstStyle/>
          <a:p>
            <a:r>
              <a:rPr lang="en-US" dirty="0"/>
              <a:t>End to End Storage Solutions and Support</a:t>
            </a:r>
          </a:p>
        </p:txBody>
      </p:sp>
      <p:sp>
        <p:nvSpPr>
          <p:cNvPr id="7" name="Text Placeholder 5"/>
          <p:cNvSpPr txBox="1">
            <a:spLocks/>
          </p:cNvSpPr>
          <p:nvPr/>
        </p:nvSpPr>
        <p:spPr>
          <a:xfrm>
            <a:off x="6297613" y="1305564"/>
            <a:ext cx="5544456" cy="5321441"/>
          </a:xfrm>
          <a:prstGeom prst="rect">
            <a:avLst/>
          </a:prstGeom>
        </p:spPr>
        <p:txBody>
          <a:bodyPr/>
          <a:lstStyle>
            <a:lvl1pPr marL="171458" indent="-171458" algn="l" defTabSz="685835" rtl="0" eaLnBrk="1" latinLnBrk="0" hangingPunct="1">
              <a:lnSpc>
                <a:spcPct val="90000"/>
              </a:lnSpc>
              <a:spcBef>
                <a:spcPts val="750"/>
              </a:spcBef>
              <a:buFont typeface="Arial" panose="020B0604020202020204" pitchFamily="34" charset="0"/>
              <a:buChar char="•"/>
              <a:defRPr sz="2100" kern="1200">
                <a:solidFill>
                  <a:srgbClr val="206256"/>
                </a:solidFill>
                <a:latin typeface="+mj-lt"/>
                <a:ea typeface="+mn-ea"/>
                <a:cs typeface="+mn-cs"/>
              </a:defRPr>
            </a:lvl1pPr>
            <a:lvl2pPr marL="514376" indent="-171458" algn="l" defTabSz="685835" rtl="0" eaLnBrk="1" latinLnBrk="0" hangingPunct="1">
              <a:lnSpc>
                <a:spcPct val="90000"/>
              </a:lnSpc>
              <a:spcBef>
                <a:spcPts val="375"/>
              </a:spcBef>
              <a:buFont typeface="Arial" panose="020B0604020202020204" pitchFamily="34" charset="0"/>
              <a:buChar char="•"/>
              <a:defRPr sz="1800" kern="1200">
                <a:solidFill>
                  <a:srgbClr val="206256"/>
                </a:solidFill>
                <a:latin typeface="+mj-lt"/>
                <a:ea typeface="+mn-ea"/>
                <a:cs typeface="+mn-cs"/>
              </a:defRPr>
            </a:lvl2pPr>
            <a:lvl3pPr marL="857293" indent="-171458" algn="l" defTabSz="685835" rtl="0" eaLnBrk="1" latinLnBrk="0" hangingPunct="1">
              <a:lnSpc>
                <a:spcPct val="90000"/>
              </a:lnSpc>
              <a:spcBef>
                <a:spcPts val="375"/>
              </a:spcBef>
              <a:buFont typeface="Arial" panose="020B0604020202020204" pitchFamily="34" charset="0"/>
              <a:buChar char="•"/>
              <a:defRPr sz="1500" kern="1200">
                <a:solidFill>
                  <a:srgbClr val="206256"/>
                </a:solidFill>
                <a:latin typeface="+mj-lt"/>
                <a:ea typeface="+mn-ea"/>
                <a:cs typeface="+mn-cs"/>
              </a:defRPr>
            </a:lvl3pPr>
            <a:lvl4pPr marL="1200210" indent="-171458" algn="l" defTabSz="685835" rtl="0" eaLnBrk="1" latinLnBrk="0" hangingPunct="1">
              <a:lnSpc>
                <a:spcPct val="90000"/>
              </a:lnSpc>
              <a:spcBef>
                <a:spcPts val="375"/>
              </a:spcBef>
              <a:buFont typeface="Arial" panose="020B0604020202020204" pitchFamily="34" charset="0"/>
              <a:buChar char="•"/>
              <a:defRPr sz="1350" kern="1200">
                <a:solidFill>
                  <a:srgbClr val="206256"/>
                </a:solidFill>
                <a:latin typeface="+mj-lt"/>
                <a:ea typeface="+mn-ea"/>
                <a:cs typeface="+mn-cs"/>
              </a:defRPr>
            </a:lvl4pPr>
            <a:lvl5pPr marL="1543127" indent="-171458" algn="l" defTabSz="685835" rtl="0" eaLnBrk="1" latinLnBrk="0" hangingPunct="1">
              <a:lnSpc>
                <a:spcPct val="90000"/>
              </a:lnSpc>
              <a:spcBef>
                <a:spcPts val="375"/>
              </a:spcBef>
              <a:buFont typeface="Arial" panose="020B0604020202020204" pitchFamily="34" charset="0"/>
              <a:buChar char="•"/>
              <a:defRPr sz="1350" kern="1200">
                <a:solidFill>
                  <a:srgbClr val="206256"/>
                </a:solidFill>
                <a:latin typeface="+mj-lt"/>
                <a:ea typeface="+mn-ea"/>
                <a:cs typeface="+mn-cs"/>
              </a:defRPr>
            </a:lvl5pPr>
            <a:lvl6pPr marL="1886045"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62"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78"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96" indent="-171458" algn="l" defTabSz="68583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CoE based support : </a:t>
            </a:r>
          </a:p>
          <a:p>
            <a:pPr marL="0" indent="0">
              <a:buFont typeface="Arial" panose="020B0604020202020204" pitchFamily="34" charset="0"/>
              <a:buNone/>
            </a:pPr>
            <a:endParaRPr lang="en-US" sz="1200" dirty="0"/>
          </a:p>
          <a:p>
            <a:pPr lvl="1"/>
            <a:r>
              <a:rPr lang="en-US" dirty="0"/>
              <a:t>Netapp/EMC/IBM/Fujitsu/Hitachi/HP Storage Administration</a:t>
            </a:r>
          </a:p>
          <a:p>
            <a:pPr lvl="1"/>
            <a:r>
              <a:rPr lang="en-US" dirty="0"/>
              <a:t>Nimble Storage Administration</a:t>
            </a:r>
          </a:p>
          <a:p>
            <a:pPr lvl="1"/>
            <a:r>
              <a:rPr lang="en-US" dirty="0"/>
              <a:t>Cloud Storage Administration</a:t>
            </a:r>
          </a:p>
          <a:p>
            <a:pPr lvl="1"/>
            <a:r>
              <a:rPr lang="en-US" dirty="0"/>
              <a:t>Storage Monitoring and Operations</a:t>
            </a:r>
          </a:p>
          <a:p>
            <a:pPr marL="342918" lvl="1" indent="0">
              <a:buNone/>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123" y="3296927"/>
            <a:ext cx="2645621" cy="161103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013" y="4964230"/>
            <a:ext cx="2689840" cy="166277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8135" y="3274021"/>
            <a:ext cx="2705087" cy="16568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6813" y="4964230"/>
            <a:ext cx="2689840" cy="1678048"/>
          </a:xfrm>
          <a:prstGeom prst="rect">
            <a:avLst/>
          </a:prstGeom>
        </p:spPr>
      </p:pic>
      <p:sp>
        <p:nvSpPr>
          <p:cNvPr id="2" name="Rectangle 1"/>
          <p:cNvSpPr/>
          <p:nvPr/>
        </p:nvSpPr>
        <p:spPr>
          <a:xfrm>
            <a:off x="418123" y="1488073"/>
            <a:ext cx="5879490" cy="1759969"/>
          </a:xfrm>
          <a:prstGeom prst="rect">
            <a:avLst/>
          </a:prstGeom>
        </p:spPr>
        <p:txBody>
          <a:bodyPr wrap="square">
            <a:spAutoFit/>
          </a:bodyPr>
          <a:lstStyle/>
          <a:p>
            <a:pPr defTabSz="685835">
              <a:lnSpc>
                <a:spcPct val="90000"/>
              </a:lnSpc>
              <a:spcBef>
                <a:spcPts val="750"/>
              </a:spcBef>
            </a:pPr>
            <a:r>
              <a:rPr lang="en-US" sz="2100" dirty="0" err="1">
                <a:solidFill>
                  <a:srgbClr val="206256"/>
                </a:solidFill>
                <a:latin typeface="+mj-lt"/>
              </a:rPr>
              <a:t>ServStor</a:t>
            </a:r>
            <a:r>
              <a:rPr lang="en-US" sz="2100" dirty="0">
                <a:solidFill>
                  <a:srgbClr val="206256"/>
                </a:solidFill>
                <a:latin typeface="+mj-lt"/>
              </a:rPr>
              <a:t>:</a:t>
            </a:r>
          </a:p>
          <a:p>
            <a:endParaRPr lang="en-US" dirty="0"/>
          </a:p>
          <a:p>
            <a:pPr marL="514376" lvl="1" indent="-171458" defTabSz="685835">
              <a:lnSpc>
                <a:spcPct val="90000"/>
              </a:lnSpc>
              <a:spcBef>
                <a:spcPts val="375"/>
              </a:spcBef>
              <a:buFont typeface="Arial" panose="020B0604020202020204" pitchFamily="34" charset="0"/>
              <a:buChar char="•"/>
            </a:pPr>
            <a:r>
              <a:rPr lang="en-US" dirty="0">
                <a:solidFill>
                  <a:srgbClr val="206256"/>
                </a:solidFill>
                <a:latin typeface="+mj-lt"/>
              </a:rPr>
              <a:t>Storage Designing, Implementation, Virtualization, Security, Migration, Load Balancing and Support</a:t>
            </a:r>
          </a:p>
          <a:p>
            <a:pPr marL="514376" lvl="1" indent="-171458" defTabSz="685835">
              <a:lnSpc>
                <a:spcPct val="90000"/>
              </a:lnSpc>
              <a:spcBef>
                <a:spcPts val="375"/>
              </a:spcBef>
              <a:buFont typeface="Arial" panose="020B0604020202020204" pitchFamily="34" charset="0"/>
              <a:buChar char="•"/>
            </a:pPr>
            <a:r>
              <a:rPr lang="en-US" dirty="0">
                <a:solidFill>
                  <a:srgbClr val="206256"/>
                </a:solidFill>
                <a:latin typeface="+mj-lt"/>
              </a:rPr>
              <a:t>Storage Work Flow Automation, Performance Tuning</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73726" y="1360231"/>
            <a:ext cx="1258214" cy="126274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3256" y="1378094"/>
            <a:ext cx="1472304" cy="116721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00388" y="1438910"/>
            <a:ext cx="1644958" cy="1248750"/>
          </a:xfrm>
          <a:prstGeom prst="rect">
            <a:avLst/>
          </a:prstGeom>
        </p:spPr>
      </p:pic>
      <p:sp>
        <p:nvSpPr>
          <p:cNvPr id="15" name="TextBox 14"/>
          <p:cNvSpPr txBox="1"/>
          <p:nvPr/>
        </p:nvSpPr>
        <p:spPr>
          <a:xfrm>
            <a:off x="10210477" y="2743334"/>
            <a:ext cx="1723549" cy="646331"/>
          </a:xfrm>
          <a:prstGeom prst="rect">
            <a:avLst/>
          </a:prstGeom>
          <a:noFill/>
        </p:spPr>
        <p:txBody>
          <a:bodyPr wrap="none" rtlCol="0">
            <a:spAutoFit/>
          </a:bodyPr>
          <a:lstStyle/>
          <a:p>
            <a:r>
              <a:rPr lang="en-US" dirty="0">
                <a:solidFill>
                  <a:srgbClr val="206256"/>
                </a:solidFill>
              </a:rPr>
              <a:t>Cloud Storage </a:t>
            </a:r>
          </a:p>
          <a:p>
            <a:r>
              <a:rPr lang="en-US" dirty="0">
                <a:solidFill>
                  <a:srgbClr val="206256"/>
                </a:solidFill>
              </a:rPr>
              <a:t>Administration</a:t>
            </a:r>
          </a:p>
        </p:txBody>
      </p:sp>
      <p:sp>
        <p:nvSpPr>
          <p:cNvPr id="10" name="Rectangle 9"/>
          <p:cNvSpPr/>
          <p:nvPr/>
        </p:nvSpPr>
        <p:spPr>
          <a:xfrm>
            <a:off x="6563427" y="2790227"/>
            <a:ext cx="1646605" cy="646331"/>
          </a:xfrm>
          <a:prstGeom prst="rect">
            <a:avLst/>
          </a:prstGeom>
        </p:spPr>
        <p:txBody>
          <a:bodyPr wrap="none">
            <a:spAutoFit/>
          </a:bodyPr>
          <a:lstStyle/>
          <a:p>
            <a:r>
              <a:rPr lang="en-US" dirty="0">
                <a:solidFill>
                  <a:srgbClr val="206256"/>
                </a:solidFill>
              </a:rPr>
              <a:t>Storage </a:t>
            </a:r>
          </a:p>
          <a:p>
            <a:r>
              <a:rPr lang="en-US" dirty="0">
                <a:solidFill>
                  <a:srgbClr val="206256"/>
                </a:solidFill>
              </a:rPr>
              <a:t>Administration</a:t>
            </a:r>
            <a:endParaRPr lang="en-US" dirty="0"/>
          </a:p>
        </p:txBody>
      </p:sp>
      <p:sp>
        <p:nvSpPr>
          <p:cNvPr id="16" name="TextBox 15"/>
          <p:cNvSpPr txBox="1"/>
          <p:nvPr/>
        </p:nvSpPr>
        <p:spPr>
          <a:xfrm>
            <a:off x="8235256" y="2821006"/>
            <a:ext cx="1975221" cy="584775"/>
          </a:xfrm>
          <a:prstGeom prst="rect">
            <a:avLst/>
          </a:prstGeom>
          <a:noFill/>
        </p:spPr>
        <p:txBody>
          <a:bodyPr wrap="none" rtlCol="0">
            <a:spAutoFit/>
          </a:bodyPr>
          <a:lstStyle/>
          <a:p>
            <a:r>
              <a:rPr lang="en-US" sz="1600" dirty="0">
                <a:solidFill>
                  <a:srgbClr val="206256"/>
                </a:solidFill>
              </a:rPr>
              <a:t>Storage Monitoring </a:t>
            </a:r>
          </a:p>
          <a:p>
            <a:r>
              <a:rPr lang="en-US" sz="1600" dirty="0">
                <a:solidFill>
                  <a:srgbClr val="206256"/>
                </a:solidFill>
              </a:rPr>
              <a:t>and Operations</a:t>
            </a:r>
          </a:p>
        </p:txBody>
      </p:sp>
    </p:spTree>
    <p:extLst>
      <p:ext uri="{BB962C8B-B14F-4D97-AF65-F5344CB8AC3E}">
        <p14:creationId xmlns:p14="http://schemas.microsoft.com/office/powerpoint/2010/main" val="233286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SecureIT</a:t>
            </a:r>
          </a:p>
        </p:txBody>
      </p:sp>
      <p:sp>
        <p:nvSpPr>
          <p:cNvPr id="4" name="Slide Number Placeholder 3"/>
          <p:cNvSpPr>
            <a:spLocks noGrp="1"/>
          </p:cNvSpPr>
          <p:nvPr>
            <p:ph type="sldNum" sz="quarter" idx="10"/>
          </p:nvPr>
        </p:nvSpPr>
        <p:spPr/>
        <p:txBody>
          <a:bodyPr/>
          <a:lstStyle/>
          <a:p>
            <a:fld id="{CD5A9ACC-F2DE-48A5-B36D-6CEED54F7E47}" type="slidenum">
              <a:rPr lang="en-US" smtClean="0"/>
              <a:t>11</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IT Infrastructure Security from SOC </a:t>
            </a:r>
          </a:p>
        </p:txBody>
      </p:sp>
      <p:sp>
        <p:nvSpPr>
          <p:cNvPr id="6" name="Text Placeholder 5"/>
          <p:cNvSpPr>
            <a:spLocks noGrp="1"/>
          </p:cNvSpPr>
          <p:nvPr>
            <p:ph type="body" sz="quarter" idx="13"/>
          </p:nvPr>
        </p:nvSpPr>
        <p:spPr>
          <a:xfrm>
            <a:off x="6196895" y="1288047"/>
            <a:ext cx="5544456" cy="5341353"/>
          </a:xfrm>
        </p:spPr>
        <p:txBody>
          <a:bodyPr/>
          <a:lstStyle/>
          <a:p>
            <a:pPr marL="0" indent="0">
              <a:buNone/>
            </a:pPr>
            <a:r>
              <a:rPr lang="en-US" dirty="0"/>
              <a:t>SecureIT:</a:t>
            </a:r>
          </a:p>
          <a:p>
            <a:pPr marL="0" indent="0">
              <a:buNone/>
            </a:pPr>
            <a:endParaRPr lang="en-US" sz="1050" dirty="0"/>
          </a:p>
          <a:p>
            <a:pPr lvl="1"/>
            <a:r>
              <a:rPr lang="en-US" dirty="0"/>
              <a:t>Complete Security Solution for IT Infrastructure</a:t>
            </a:r>
          </a:p>
          <a:p>
            <a:pPr lvl="1"/>
            <a:r>
              <a:rPr lang="en-US" dirty="0"/>
              <a:t>Process driven real time monitoring and management</a:t>
            </a:r>
          </a:p>
          <a:p>
            <a:pPr marL="0" indent="0">
              <a:buNone/>
            </a:pPr>
            <a:endParaRPr lang="en-US" sz="1100" dirty="0"/>
          </a:p>
          <a:p>
            <a:pPr marL="0" indent="0">
              <a:buNone/>
            </a:pPr>
            <a:r>
              <a:rPr lang="en-US" dirty="0"/>
              <a:t>Dedicated support from SOC </a:t>
            </a:r>
          </a:p>
          <a:p>
            <a:pPr marL="0" indent="0">
              <a:buNone/>
            </a:pPr>
            <a:endParaRPr lang="en-US" sz="1100" dirty="0"/>
          </a:p>
          <a:p>
            <a:pPr lvl="1"/>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5092" y="1536045"/>
            <a:ext cx="5017671" cy="5216091"/>
          </a:xfrm>
          <a:prstGeom prst="rect">
            <a:avLst/>
          </a:prstGeom>
        </p:spPr>
      </p:pic>
      <p:pic>
        <p:nvPicPr>
          <p:cNvPr id="7" name="Picture 6"/>
          <p:cNvPicPr>
            <a:picLocks noChangeAspect="1"/>
          </p:cNvPicPr>
          <p:nvPr/>
        </p:nvPicPr>
        <p:blipFill rotWithShape="1">
          <a:blip r:embed="rId3"/>
          <a:srcRect l="41805" t="18871" r="12261" b="3485"/>
          <a:stretch/>
        </p:blipFill>
        <p:spPr>
          <a:xfrm>
            <a:off x="6134334" y="3723878"/>
            <a:ext cx="4986966" cy="2770496"/>
          </a:xfrm>
          <a:prstGeom prst="rect">
            <a:avLst/>
          </a:prstGeom>
        </p:spPr>
      </p:pic>
    </p:spTree>
    <p:extLst>
      <p:ext uri="{BB962C8B-B14F-4D97-AF65-F5344CB8AC3E}">
        <p14:creationId xmlns:p14="http://schemas.microsoft.com/office/powerpoint/2010/main" val="3655494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err="1"/>
              <a:t>ServDB</a:t>
            </a:r>
            <a:endParaRPr lang="en-US" dirty="0"/>
          </a:p>
        </p:txBody>
      </p:sp>
      <p:sp>
        <p:nvSpPr>
          <p:cNvPr id="4" name="Slide Number Placeholder 3"/>
          <p:cNvSpPr>
            <a:spLocks noGrp="1"/>
          </p:cNvSpPr>
          <p:nvPr>
            <p:ph type="sldNum" sz="quarter" idx="10"/>
          </p:nvPr>
        </p:nvSpPr>
        <p:spPr/>
        <p:txBody>
          <a:bodyPr/>
          <a:lstStyle/>
          <a:p>
            <a:fld id="{CD5A9ACC-F2DE-48A5-B36D-6CEED54F7E47}" type="slidenum">
              <a:rPr lang="en-US" smtClean="0"/>
              <a:t>12</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Dedicated Support for Database Administration</a:t>
            </a:r>
          </a:p>
        </p:txBody>
      </p:sp>
      <p:sp>
        <p:nvSpPr>
          <p:cNvPr id="6" name="Text Placeholder 5"/>
          <p:cNvSpPr>
            <a:spLocks noGrp="1"/>
          </p:cNvSpPr>
          <p:nvPr>
            <p:ph type="body" sz="quarter" idx="13"/>
          </p:nvPr>
        </p:nvSpPr>
        <p:spPr>
          <a:xfrm>
            <a:off x="6897442" y="1802393"/>
            <a:ext cx="5544456" cy="3657600"/>
          </a:xfrm>
        </p:spPr>
        <p:txBody>
          <a:bodyPr/>
          <a:lstStyle/>
          <a:p>
            <a:pPr marL="0" indent="0">
              <a:buNone/>
            </a:pPr>
            <a:r>
              <a:rPr lang="en-US" dirty="0" err="1"/>
              <a:t>ServDB</a:t>
            </a:r>
            <a:r>
              <a:rPr lang="en-US" dirty="0"/>
              <a:t>:</a:t>
            </a:r>
          </a:p>
          <a:p>
            <a:pPr marL="0" indent="0">
              <a:buNone/>
            </a:pPr>
            <a:endParaRPr lang="en-US" dirty="0"/>
          </a:p>
          <a:p>
            <a:pPr lvl="1"/>
            <a:r>
              <a:rPr lang="en-US" dirty="0"/>
              <a:t>Complete support solution for Database Administration</a:t>
            </a:r>
          </a:p>
          <a:p>
            <a:pPr lvl="1"/>
            <a:r>
              <a:rPr lang="en-US" dirty="0"/>
              <a:t>Platform based solutions and support</a:t>
            </a:r>
          </a:p>
          <a:p>
            <a:pPr lvl="1"/>
            <a:r>
              <a:rPr lang="en-US" dirty="0"/>
              <a:t>Clustering and HPC Environment support</a:t>
            </a:r>
          </a:p>
          <a:p>
            <a:endParaRPr lang="en-US" dirty="0"/>
          </a:p>
          <a:p>
            <a:pPr marL="0" indent="0">
              <a:buNone/>
            </a:pPr>
            <a:r>
              <a:rPr lang="en-US" dirty="0"/>
              <a:t>CoE based support for :</a:t>
            </a:r>
          </a:p>
          <a:p>
            <a:endParaRPr lang="en-US" dirty="0"/>
          </a:p>
          <a:p>
            <a:pPr lvl="1"/>
            <a:r>
              <a:rPr lang="en-US" dirty="0"/>
              <a:t>Oracle</a:t>
            </a:r>
          </a:p>
          <a:p>
            <a:pPr lvl="1"/>
            <a:r>
              <a:rPr lang="en-US" dirty="0"/>
              <a:t>DB2</a:t>
            </a:r>
          </a:p>
          <a:p>
            <a:pPr lvl="1"/>
            <a:r>
              <a:rPr lang="en-US" dirty="0"/>
              <a:t>SQL Server</a:t>
            </a:r>
          </a:p>
          <a:p>
            <a:pPr lvl="1"/>
            <a:r>
              <a:rPr lang="en-US" dirty="0"/>
              <a:t>MySQL</a:t>
            </a:r>
          </a:p>
          <a:p>
            <a:pPr lvl="1"/>
            <a:r>
              <a:rPr lang="en-US" dirty="0"/>
              <a:t>Non-Sql DBs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4654" y="2012293"/>
            <a:ext cx="2469499" cy="2469499"/>
          </a:xfrm>
          <a:prstGeom prst="rect">
            <a:avLst/>
          </a:prstGeom>
        </p:spPr>
      </p:pic>
      <p:sp>
        <p:nvSpPr>
          <p:cNvPr id="15" name="TextBox 14"/>
          <p:cNvSpPr txBox="1"/>
          <p:nvPr/>
        </p:nvSpPr>
        <p:spPr>
          <a:xfrm>
            <a:off x="2741329" y="3941261"/>
            <a:ext cx="1410964" cy="400110"/>
          </a:xfrm>
          <a:prstGeom prst="rect">
            <a:avLst/>
          </a:prstGeom>
          <a:noFill/>
        </p:spPr>
        <p:txBody>
          <a:bodyPr wrap="none" rtlCol="0">
            <a:spAutoFit/>
          </a:bodyPr>
          <a:lstStyle/>
          <a:p>
            <a:r>
              <a:rPr lang="en-IN" sz="2000" dirty="0">
                <a:solidFill>
                  <a:schemeClr val="accent1"/>
                </a:solidFill>
              </a:rPr>
              <a:t>Clustering </a:t>
            </a:r>
            <a:endParaRPr lang="en-US" sz="2000" dirty="0">
              <a:solidFill>
                <a:schemeClr val="accent1"/>
              </a:solidFill>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8628" y="2821987"/>
            <a:ext cx="601635" cy="602770"/>
          </a:xfrm>
          <a:prstGeom prst="rect">
            <a:avLst/>
          </a:prstGeom>
        </p:spPr>
      </p:pic>
      <p:sp>
        <p:nvSpPr>
          <p:cNvPr id="18" name="TextBox 17"/>
          <p:cNvSpPr txBox="1"/>
          <p:nvPr/>
        </p:nvSpPr>
        <p:spPr>
          <a:xfrm>
            <a:off x="5333767" y="3724577"/>
            <a:ext cx="1810111" cy="707886"/>
          </a:xfrm>
          <a:prstGeom prst="rect">
            <a:avLst/>
          </a:prstGeom>
          <a:noFill/>
        </p:spPr>
        <p:txBody>
          <a:bodyPr wrap="none" rtlCol="0">
            <a:spAutoFit/>
          </a:bodyPr>
          <a:lstStyle/>
          <a:p>
            <a:r>
              <a:rPr lang="en-IN" sz="2000" dirty="0">
                <a:solidFill>
                  <a:schemeClr val="accent1"/>
                </a:solidFill>
              </a:rPr>
              <a:t>Database </a:t>
            </a:r>
          </a:p>
          <a:p>
            <a:r>
              <a:rPr lang="en-IN" sz="2000" dirty="0">
                <a:solidFill>
                  <a:schemeClr val="accent1"/>
                </a:solidFill>
              </a:rPr>
              <a:t>Administration</a:t>
            </a:r>
            <a:endParaRPr lang="en-US" sz="2000" dirty="0">
              <a:solidFill>
                <a:schemeClr val="accent1"/>
              </a:solidFill>
            </a:endParaRP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031" y="5096559"/>
            <a:ext cx="514103" cy="471047"/>
          </a:xfrm>
          <a:prstGeom prst="rect">
            <a:avLst/>
          </a:prstGeom>
        </p:spPr>
      </p:pic>
      <p:sp>
        <p:nvSpPr>
          <p:cNvPr id="20" name="TextBox 19"/>
          <p:cNvSpPr txBox="1"/>
          <p:nvPr/>
        </p:nvSpPr>
        <p:spPr>
          <a:xfrm>
            <a:off x="252195" y="5726154"/>
            <a:ext cx="1680268" cy="707886"/>
          </a:xfrm>
          <a:prstGeom prst="rect">
            <a:avLst/>
          </a:prstGeom>
          <a:noFill/>
        </p:spPr>
        <p:txBody>
          <a:bodyPr wrap="none" rtlCol="0">
            <a:spAutoFit/>
          </a:bodyPr>
          <a:lstStyle/>
          <a:p>
            <a:pPr algn="ctr"/>
            <a:r>
              <a:rPr lang="en-IN" sz="2000" dirty="0">
                <a:solidFill>
                  <a:schemeClr val="accent1"/>
                </a:solidFill>
              </a:rPr>
              <a:t>Performance</a:t>
            </a:r>
            <a:br>
              <a:rPr lang="en-IN" sz="2000" dirty="0">
                <a:solidFill>
                  <a:schemeClr val="accent1"/>
                </a:solidFill>
              </a:rPr>
            </a:br>
            <a:r>
              <a:rPr lang="en-IN" sz="2000" dirty="0">
                <a:solidFill>
                  <a:schemeClr val="accent1"/>
                </a:solidFill>
              </a:rPr>
              <a:t>Tuning</a:t>
            </a:r>
            <a:endParaRPr lang="en-US" sz="2000" dirty="0">
              <a:solidFill>
                <a:schemeClr val="accent1"/>
              </a:solidFill>
            </a:endParaRP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9758" y="5037232"/>
            <a:ext cx="641427" cy="589699"/>
          </a:xfrm>
          <a:prstGeom prst="rect">
            <a:avLst/>
          </a:prstGeom>
        </p:spPr>
      </p:pic>
      <p:sp>
        <p:nvSpPr>
          <p:cNvPr id="22" name="TextBox 21"/>
          <p:cNvSpPr txBox="1"/>
          <p:nvPr/>
        </p:nvSpPr>
        <p:spPr>
          <a:xfrm>
            <a:off x="2607023" y="5873515"/>
            <a:ext cx="2073003" cy="400110"/>
          </a:xfrm>
          <a:prstGeom prst="rect">
            <a:avLst/>
          </a:prstGeom>
          <a:noFill/>
        </p:spPr>
        <p:txBody>
          <a:bodyPr wrap="none" rtlCol="0">
            <a:spAutoFit/>
          </a:bodyPr>
          <a:lstStyle/>
          <a:p>
            <a:pPr algn="ctr"/>
            <a:r>
              <a:rPr lang="en-IN" sz="2000" dirty="0">
                <a:solidFill>
                  <a:schemeClr val="accent1"/>
                </a:solidFill>
              </a:rPr>
              <a:t>Problem Solving</a:t>
            </a:r>
            <a:endParaRPr lang="en-US" sz="2000" dirty="0">
              <a:solidFill>
                <a:schemeClr val="accent1"/>
              </a:solidFill>
            </a:endParaRPr>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7478" y="1545658"/>
            <a:ext cx="513471" cy="513471"/>
          </a:xfrm>
          <a:prstGeom prst="rect">
            <a:avLst/>
          </a:prstGeom>
        </p:spPr>
      </p:pic>
      <p:sp>
        <p:nvSpPr>
          <p:cNvPr id="24" name="TextBox 23"/>
          <p:cNvSpPr txBox="1"/>
          <p:nvPr/>
        </p:nvSpPr>
        <p:spPr>
          <a:xfrm>
            <a:off x="3153646" y="2155636"/>
            <a:ext cx="979756" cy="400110"/>
          </a:xfrm>
          <a:prstGeom prst="rect">
            <a:avLst/>
          </a:prstGeom>
          <a:noFill/>
        </p:spPr>
        <p:txBody>
          <a:bodyPr wrap="none" rtlCol="0">
            <a:spAutoFit/>
          </a:bodyPr>
          <a:lstStyle/>
          <a:p>
            <a:pPr algn="ctr"/>
            <a:r>
              <a:rPr lang="en-IN" sz="2000" dirty="0">
                <a:solidFill>
                  <a:schemeClr val="accent1"/>
                </a:solidFill>
              </a:rPr>
              <a:t>Design</a:t>
            </a:r>
            <a:endParaRPr lang="en-US" sz="2000" dirty="0">
              <a:solidFill>
                <a:schemeClr val="accent1"/>
              </a:solidFill>
            </a:endParaRPr>
          </a:p>
        </p:txBody>
      </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350" y="2757212"/>
            <a:ext cx="793958" cy="667545"/>
          </a:xfrm>
          <a:prstGeom prst="rect">
            <a:avLst/>
          </a:prstGeom>
        </p:spPr>
      </p:pic>
      <p:sp>
        <p:nvSpPr>
          <p:cNvPr id="26" name="Rectangle 25"/>
          <p:cNvSpPr/>
          <p:nvPr/>
        </p:nvSpPr>
        <p:spPr>
          <a:xfrm>
            <a:off x="379847" y="3823794"/>
            <a:ext cx="1936749" cy="400110"/>
          </a:xfrm>
          <a:prstGeom prst="rect">
            <a:avLst/>
          </a:prstGeom>
        </p:spPr>
        <p:txBody>
          <a:bodyPr wrap="none">
            <a:spAutoFit/>
          </a:bodyPr>
          <a:lstStyle/>
          <a:p>
            <a:r>
              <a:rPr lang="en-IN" sz="2000" dirty="0">
                <a:solidFill>
                  <a:schemeClr val="accent1"/>
                </a:solidFill>
              </a:rPr>
              <a:t>Implementation</a:t>
            </a:r>
            <a:endParaRPr lang="en-US" sz="2000" dirty="0">
              <a:solidFill>
                <a:schemeClr val="accent1"/>
              </a:solidFil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13736" y="5082188"/>
            <a:ext cx="622293" cy="622293"/>
          </a:xfrm>
          <a:prstGeom prst="rect">
            <a:avLst/>
          </a:prstGeom>
        </p:spPr>
      </p:pic>
      <p:sp>
        <p:nvSpPr>
          <p:cNvPr id="28" name="TextBox 27"/>
          <p:cNvSpPr txBox="1"/>
          <p:nvPr/>
        </p:nvSpPr>
        <p:spPr>
          <a:xfrm>
            <a:off x="5550598" y="5880042"/>
            <a:ext cx="1346844" cy="400110"/>
          </a:xfrm>
          <a:prstGeom prst="rect">
            <a:avLst/>
          </a:prstGeom>
          <a:noFill/>
        </p:spPr>
        <p:txBody>
          <a:bodyPr wrap="none" rtlCol="0">
            <a:spAutoFit/>
          </a:bodyPr>
          <a:lstStyle/>
          <a:p>
            <a:pPr algn="ctr"/>
            <a:r>
              <a:rPr lang="en-IN" sz="2000" dirty="0">
                <a:solidFill>
                  <a:schemeClr val="accent1"/>
                </a:solidFill>
              </a:rPr>
              <a:t>Validation</a:t>
            </a:r>
            <a:endParaRPr lang="en-US" sz="2000" dirty="0">
              <a:solidFill>
                <a:schemeClr val="accent1"/>
              </a:solidFill>
            </a:endParaRPr>
          </a:p>
        </p:txBody>
      </p:sp>
    </p:spTree>
    <p:extLst>
      <p:ext uri="{BB962C8B-B14F-4D97-AF65-F5344CB8AC3E}">
        <p14:creationId xmlns:p14="http://schemas.microsoft.com/office/powerpoint/2010/main" val="1022240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ServDR</a:t>
            </a:r>
          </a:p>
        </p:txBody>
      </p:sp>
      <p:sp>
        <p:nvSpPr>
          <p:cNvPr id="4" name="Slide Number Placeholder 3"/>
          <p:cNvSpPr>
            <a:spLocks noGrp="1"/>
          </p:cNvSpPr>
          <p:nvPr>
            <p:ph type="sldNum" sz="quarter" idx="10"/>
          </p:nvPr>
        </p:nvSpPr>
        <p:spPr/>
        <p:txBody>
          <a:bodyPr/>
          <a:lstStyle/>
          <a:p>
            <a:fld id="{CD5A9ACC-F2DE-48A5-B36D-6CEED54F7E47}" type="slidenum">
              <a:rPr lang="en-US" smtClean="0"/>
              <a:t>13</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Disaster Recovery Solution for IT Infrastructure</a:t>
            </a:r>
          </a:p>
        </p:txBody>
      </p:sp>
      <p:sp>
        <p:nvSpPr>
          <p:cNvPr id="6" name="Text Placeholder 5"/>
          <p:cNvSpPr>
            <a:spLocks noGrp="1"/>
          </p:cNvSpPr>
          <p:nvPr>
            <p:ph type="body" sz="quarter" idx="13"/>
          </p:nvPr>
        </p:nvSpPr>
        <p:spPr>
          <a:xfrm>
            <a:off x="5768975" y="1800018"/>
            <a:ext cx="5544456" cy="4805347"/>
          </a:xfrm>
        </p:spPr>
        <p:txBody>
          <a:bodyPr/>
          <a:lstStyle/>
          <a:p>
            <a:pPr marL="0" indent="0">
              <a:buNone/>
            </a:pPr>
            <a:r>
              <a:rPr lang="en-US" dirty="0"/>
              <a:t>ServDR:</a:t>
            </a:r>
          </a:p>
          <a:p>
            <a:pPr marL="0" indent="0">
              <a:buNone/>
            </a:pPr>
            <a:endParaRPr lang="en-US" dirty="0"/>
          </a:p>
          <a:p>
            <a:pPr lvl="1"/>
            <a:r>
              <a:rPr lang="en-US" dirty="0"/>
              <a:t>IT Infrastructure Disaster Recovery Framework</a:t>
            </a:r>
          </a:p>
          <a:p>
            <a:pPr lvl="1"/>
            <a:r>
              <a:rPr lang="en-US" dirty="0"/>
              <a:t>DR Assessment, Plans, Support and Review</a:t>
            </a:r>
          </a:p>
          <a:p>
            <a:pPr lvl="1"/>
            <a:r>
              <a:rPr lang="en-US" dirty="0"/>
              <a:t>Site replication solutions</a:t>
            </a:r>
          </a:p>
          <a:p>
            <a:pPr lvl="1"/>
            <a:r>
              <a:rPr lang="en-US" dirty="0"/>
              <a:t>Data backup, archival and restoration</a:t>
            </a:r>
          </a:p>
          <a:p>
            <a:pPr marL="342918" lvl="1" indent="0">
              <a:buNone/>
            </a:pPr>
            <a:endParaRPr lang="en-US" dirty="0"/>
          </a:p>
          <a:p>
            <a:pPr marL="0" indent="0">
              <a:buNone/>
            </a:pPr>
            <a:r>
              <a:rPr lang="en-US" dirty="0"/>
              <a:t>DR Planning &amp; Implementation for:</a:t>
            </a:r>
          </a:p>
          <a:p>
            <a:pPr marL="0" indent="0">
              <a:buNone/>
            </a:pPr>
            <a:endParaRPr lang="en-US" dirty="0"/>
          </a:p>
          <a:p>
            <a:pPr lvl="1"/>
            <a:r>
              <a:rPr lang="en-US" dirty="0"/>
              <a:t>Core IT Infrastructure</a:t>
            </a:r>
          </a:p>
          <a:p>
            <a:pPr lvl="1"/>
            <a:r>
              <a:rPr lang="en-US" dirty="0"/>
              <a:t>Enterprise Applications</a:t>
            </a:r>
          </a:p>
          <a:p>
            <a:pPr lvl="1"/>
            <a:r>
              <a:rPr lang="en-US" dirty="0"/>
              <a:t>Enterprise data management</a:t>
            </a:r>
          </a:p>
          <a:p>
            <a:pPr lvl="1"/>
            <a:r>
              <a:rPr lang="en-US" dirty="0"/>
              <a:t>Enterprise Mailing Systems</a:t>
            </a:r>
          </a:p>
          <a:p>
            <a:pPr marL="342918" lvl="1" indent="0">
              <a:buNone/>
            </a:pPr>
            <a:endParaRPr lang="en-US" dirty="0"/>
          </a:p>
          <a:p>
            <a:pPr lvl="1"/>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1406" y="4428712"/>
            <a:ext cx="2176654" cy="217665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499" y="1330328"/>
            <a:ext cx="5216557" cy="5275038"/>
          </a:xfrm>
          <a:prstGeom prst="rect">
            <a:avLst/>
          </a:prstGeom>
        </p:spPr>
      </p:pic>
    </p:spTree>
    <p:extLst>
      <p:ext uri="{BB962C8B-B14F-4D97-AF65-F5344CB8AC3E}">
        <p14:creationId xmlns:p14="http://schemas.microsoft.com/office/powerpoint/2010/main" val="3738552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ServCloud</a:t>
            </a:r>
          </a:p>
        </p:txBody>
      </p:sp>
      <p:sp>
        <p:nvSpPr>
          <p:cNvPr id="4" name="Slide Number Placeholder 3"/>
          <p:cNvSpPr>
            <a:spLocks noGrp="1"/>
          </p:cNvSpPr>
          <p:nvPr>
            <p:ph type="sldNum" sz="quarter" idx="10"/>
          </p:nvPr>
        </p:nvSpPr>
        <p:spPr/>
        <p:txBody>
          <a:bodyPr/>
          <a:lstStyle/>
          <a:p>
            <a:fld id="{CD5A9ACC-F2DE-48A5-B36D-6CEED54F7E47}" type="slidenum">
              <a:rPr lang="en-US" smtClean="0"/>
              <a:t>14</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Dedicated Support for Cloud Services</a:t>
            </a:r>
          </a:p>
        </p:txBody>
      </p:sp>
      <p:sp>
        <p:nvSpPr>
          <p:cNvPr id="6" name="Text Placeholder 5"/>
          <p:cNvSpPr>
            <a:spLocks noGrp="1"/>
          </p:cNvSpPr>
          <p:nvPr>
            <p:ph type="body" sz="quarter" idx="13"/>
          </p:nvPr>
        </p:nvSpPr>
        <p:spPr>
          <a:xfrm>
            <a:off x="6211887" y="1516648"/>
            <a:ext cx="5544456" cy="5184190"/>
          </a:xfrm>
        </p:spPr>
        <p:txBody>
          <a:bodyPr/>
          <a:lstStyle/>
          <a:p>
            <a:pPr marL="0" indent="0">
              <a:buNone/>
            </a:pPr>
            <a:r>
              <a:rPr lang="en-US" dirty="0"/>
              <a:t>ServCloud:</a:t>
            </a:r>
          </a:p>
          <a:p>
            <a:pPr marL="0" indent="0">
              <a:buNone/>
            </a:pPr>
            <a:endParaRPr lang="en-US" sz="1050" dirty="0"/>
          </a:p>
          <a:p>
            <a:pPr lvl="1"/>
            <a:r>
              <a:rPr lang="en-US" dirty="0"/>
              <a:t>Cloud Ready Assessment and Solution Design</a:t>
            </a:r>
          </a:p>
          <a:p>
            <a:pPr lvl="1"/>
            <a:r>
              <a:rPr lang="en-US" dirty="0"/>
              <a:t>Build/Implement/Migrate/Provision on Public Cloud </a:t>
            </a:r>
          </a:p>
          <a:p>
            <a:pPr lvl="1"/>
            <a:r>
              <a:rPr lang="en-US" dirty="0"/>
              <a:t>Private Cloud on Public Cloud</a:t>
            </a:r>
          </a:p>
          <a:p>
            <a:pPr lvl="1"/>
            <a:r>
              <a:rPr lang="en-US" dirty="0"/>
              <a:t>Managed Services from NOC</a:t>
            </a:r>
          </a:p>
          <a:p>
            <a:pPr lvl="1">
              <a:defRPr/>
            </a:pPr>
            <a:r>
              <a:rPr lang="en-US" dirty="0"/>
              <a:t>Cloud Aggregation</a:t>
            </a:r>
          </a:p>
          <a:p>
            <a:pPr marL="0" indent="0">
              <a:buNone/>
            </a:pPr>
            <a:endParaRPr lang="en-US" sz="1000" dirty="0"/>
          </a:p>
          <a:p>
            <a:pPr marL="0" indent="0">
              <a:buNone/>
            </a:pPr>
            <a:r>
              <a:rPr lang="en-US" dirty="0"/>
              <a:t>CoE based support for Workloads on</a:t>
            </a:r>
          </a:p>
          <a:p>
            <a:pPr marL="0" indent="0">
              <a:buNone/>
            </a:pPr>
            <a:endParaRPr lang="en-US" dirty="0"/>
          </a:p>
          <a:p>
            <a:pPr lvl="1"/>
            <a:r>
              <a:rPr lang="en-US" dirty="0"/>
              <a:t>Oracle / AWS / Azure / Soft layer /Rackspace</a:t>
            </a:r>
          </a:p>
          <a:p>
            <a:pPr lvl="1"/>
            <a:r>
              <a:rPr lang="en-US" dirty="0"/>
              <a:t>OpenStack based</a:t>
            </a:r>
          </a:p>
          <a:p>
            <a:pPr lvl="1"/>
            <a:r>
              <a:rPr lang="en-US" dirty="0"/>
              <a:t>Support for Dev. Ops</a:t>
            </a:r>
          </a:p>
          <a:p>
            <a:pPr lvl="1"/>
            <a:r>
              <a:rPr lang="en-US" dirty="0"/>
              <a:t>Moving right workloads to right Clouds</a:t>
            </a:r>
          </a:p>
          <a:p>
            <a:pPr lvl="1"/>
            <a:r>
              <a:rPr lang="en-US" dirty="0"/>
              <a:t>Private Cloud</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391" y="5010064"/>
            <a:ext cx="4467225" cy="10191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128" y="1330327"/>
            <a:ext cx="4558488" cy="3563625"/>
          </a:xfrm>
          <a:prstGeom prst="rect">
            <a:avLst/>
          </a:prstGeom>
        </p:spPr>
      </p:pic>
    </p:spTree>
    <p:extLst>
      <p:ext uri="{BB962C8B-B14F-4D97-AF65-F5344CB8AC3E}">
        <p14:creationId xmlns:p14="http://schemas.microsoft.com/office/powerpoint/2010/main" val="6256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437300"/>
            <a:ext cx="3632200" cy="403957"/>
          </a:xfrm>
        </p:spPr>
        <p:txBody>
          <a:bodyPr/>
          <a:lstStyle/>
          <a:p>
            <a:r>
              <a:rPr lang="en-US" dirty="0"/>
              <a:t>Major Types of Migration</a:t>
            </a:r>
          </a:p>
        </p:txBody>
      </p:sp>
      <p:sp>
        <p:nvSpPr>
          <p:cNvPr id="3" name="Slide Number Placeholder 2"/>
          <p:cNvSpPr>
            <a:spLocks noGrp="1"/>
          </p:cNvSpPr>
          <p:nvPr>
            <p:ph type="sldNum" sz="quarter" idx="10"/>
          </p:nvPr>
        </p:nvSpPr>
        <p:spPr/>
        <p:txBody>
          <a:bodyPr/>
          <a:lstStyle/>
          <a:p>
            <a:fld id="{CD5A9ACC-F2DE-48A5-B36D-6CEED54F7E47}" type="slidenum">
              <a:rPr lang="en-US" smtClean="0"/>
              <a:pPr/>
              <a:t>15</a:t>
            </a:fld>
            <a:endParaRPr lang="en-US" dirty="0"/>
          </a:p>
        </p:txBody>
      </p:sp>
      <p:sp>
        <p:nvSpPr>
          <p:cNvPr id="5" name="Text Placeholder 4"/>
          <p:cNvSpPr>
            <a:spLocks noGrp="1"/>
          </p:cNvSpPr>
          <p:nvPr>
            <p:ph type="body" sz="quarter" idx="12"/>
          </p:nvPr>
        </p:nvSpPr>
        <p:spPr>
          <a:xfrm>
            <a:off x="235595" y="5952576"/>
            <a:ext cx="11577711" cy="1402723"/>
          </a:xfrm>
        </p:spPr>
        <p:txBody>
          <a:bodyPr/>
          <a:lstStyle/>
          <a:p>
            <a:pPr>
              <a:lnSpc>
                <a:spcPct val="100000"/>
              </a:lnSpc>
            </a:pPr>
            <a:r>
              <a:rPr lang="en-US" sz="1600" b="0" dirty="0">
                <a:solidFill>
                  <a:schemeClr val="tx1"/>
                </a:solidFill>
                <a:latin typeface="Times New Roman" panose="02020603050405020304" pitchFamily="18" charset="0"/>
                <a:cs typeface="Times New Roman" panose="02020603050405020304" pitchFamily="18" charset="0"/>
              </a:rPr>
              <a:t>Based on the scenario, the migration process/method will be varying.</a:t>
            </a:r>
          </a:p>
          <a:p>
            <a:pPr>
              <a:lnSpc>
                <a:spcPct val="100000"/>
              </a:lnSpc>
            </a:pPr>
            <a:r>
              <a:rPr lang="en-US" sz="1600" b="0" dirty="0">
                <a:solidFill>
                  <a:schemeClr val="tx1"/>
                </a:solidFill>
                <a:latin typeface="Times New Roman" panose="02020603050405020304" pitchFamily="18" charset="0"/>
                <a:cs typeface="Times New Roman" panose="02020603050405020304" pitchFamily="18" charset="0"/>
              </a:rPr>
              <a:t>There are three major ways the servers are being migrated based upon the existing/source infra and the destination cloud/Infrastructure</a:t>
            </a:r>
          </a:p>
        </p:txBody>
      </p:sp>
      <p:sp>
        <p:nvSpPr>
          <p:cNvPr id="8" name="Text Placeholder 7"/>
          <p:cNvSpPr>
            <a:spLocks noGrp="1"/>
          </p:cNvSpPr>
          <p:nvPr>
            <p:ph type="body" sz="quarter" idx="13"/>
          </p:nvPr>
        </p:nvSpPr>
        <p:spPr>
          <a:xfrm>
            <a:off x="558800" y="1163795"/>
            <a:ext cx="10931302" cy="4339618"/>
          </a:xfrm>
        </p:spPr>
        <p:txBody>
          <a:bodyPr/>
          <a:lstStyle/>
          <a:p>
            <a:pPr marL="0" indent="0">
              <a:buNone/>
            </a:pPr>
            <a:r>
              <a:rPr lang="en-US" b="1" u="sng" dirty="0">
                <a:latin typeface="Arial" panose="020B0604020202020204" pitchFamily="34" charset="0"/>
                <a:cs typeface="Arial" panose="020B0604020202020204" pitchFamily="34" charset="0"/>
              </a:rPr>
              <a:t>Migration Types:</a:t>
            </a:r>
          </a:p>
          <a:p>
            <a:pPr marL="0" indent="0">
              <a:buNone/>
            </a:pPr>
            <a:endParaRPr lang="en-US" b="1" u="sng" dirty="0">
              <a:latin typeface="Arial" panose="020B0604020202020204" pitchFamily="34" charset="0"/>
              <a:cs typeface="Arial" panose="020B0604020202020204" pitchFamily="34" charset="0"/>
            </a:endParaRPr>
          </a:p>
          <a:p>
            <a:pPr marL="457200" indent="-457200">
              <a:lnSpc>
                <a:spcPct val="100000"/>
              </a:lnSpc>
              <a:buFont typeface="+mj-lt"/>
              <a:buAutoNum type="arabicPeriod"/>
            </a:pPr>
            <a:r>
              <a:rPr lang="en-US" sz="1800" dirty="0">
                <a:latin typeface="Arial" panose="020B0604020202020204" pitchFamily="34" charset="0"/>
                <a:cs typeface="Arial" panose="020B0604020202020204" pitchFamily="34" charset="0"/>
              </a:rPr>
              <a:t>Lift and Shift (Migrate the servers as-is to the destination DC)</a:t>
            </a:r>
          </a:p>
          <a:p>
            <a:pPr marL="457200" indent="-457200">
              <a:lnSpc>
                <a:spcPct val="100000"/>
              </a:lnSpc>
              <a:buFont typeface="+mj-lt"/>
              <a:buAutoNum type="arabicPeriod"/>
            </a:pPr>
            <a:r>
              <a:rPr lang="en-US" sz="1800" dirty="0">
                <a:latin typeface="Arial" panose="020B0604020202020204" pitchFamily="34" charset="0"/>
                <a:cs typeface="Arial" panose="020B0604020202020204" pitchFamily="34" charset="0"/>
              </a:rPr>
              <a:t>Image based migration with tools (make the image of the server and build the new server with this image in the destination DC using the migration tool)</a:t>
            </a:r>
          </a:p>
          <a:p>
            <a:pPr marL="457200" indent="-457200">
              <a:lnSpc>
                <a:spcPct val="100000"/>
              </a:lnSpc>
              <a:buFont typeface="+mj-lt"/>
              <a:buAutoNum type="arabicPeriod"/>
            </a:pPr>
            <a:r>
              <a:rPr lang="en-US" sz="1800" dirty="0">
                <a:latin typeface="Arial" panose="020B0604020202020204" pitchFamily="34" charset="0"/>
                <a:cs typeface="Arial" panose="020B0604020202020204" pitchFamily="34" charset="0"/>
              </a:rPr>
              <a:t>Application and Database migration (Copy the application directories and database. Build the application and restore the database to the new server)</a:t>
            </a:r>
          </a:p>
          <a:p>
            <a:pPr marL="0" indent="0">
              <a:buNone/>
            </a:pPr>
            <a:endParaRPr lang="en-US" dirty="0">
              <a:latin typeface="Arial" panose="020B0604020202020204" pitchFamily="34" charset="0"/>
              <a:cs typeface="Arial" panose="020B0604020202020204" pitchFamily="34" charset="0"/>
            </a:endParaRPr>
          </a:p>
          <a:p>
            <a:pPr marL="0" indent="0">
              <a:buNone/>
            </a:pPr>
            <a:r>
              <a:rPr lang="en-US" b="1" u="sng" dirty="0">
                <a:latin typeface="Arial" panose="020B0604020202020204" pitchFamily="34" charset="0"/>
                <a:cs typeface="Arial" panose="020B0604020202020204" pitchFamily="34" charset="0"/>
              </a:rPr>
              <a:t>Scenarios:</a:t>
            </a:r>
          </a:p>
          <a:p>
            <a:pPr marL="0" indent="0">
              <a:buNone/>
            </a:pPr>
            <a:endParaRPr lang="en-US" b="1" u="sng"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In-house Data Center to Public Cloud</a:t>
            </a:r>
          </a:p>
          <a:p>
            <a:r>
              <a:rPr lang="en-US" sz="1800" dirty="0">
                <a:latin typeface="Arial" panose="020B0604020202020204" pitchFamily="34" charset="0"/>
                <a:cs typeface="Arial" panose="020B0604020202020204" pitchFamily="34" charset="0"/>
              </a:rPr>
              <a:t>In-house Data Center to Private Cloud</a:t>
            </a:r>
          </a:p>
          <a:p>
            <a:r>
              <a:rPr lang="en-US" sz="1800" dirty="0">
                <a:latin typeface="Arial" panose="020B0604020202020204" pitchFamily="34" charset="0"/>
                <a:cs typeface="Arial" panose="020B0604020202020204" pitchFamily="34" charset="0"/>
              </a:rPr>
              <a:t>One Cloud to another cloud</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131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Techwave </a:t>
            </a:r>
            <a:r>
              <a:rPr lang="en-US" dirty="0" err="1"/>
              <a:t>iMicron</a:t>
            </a:r>
            <a:r>
              <a:rPr lang="en-US" dirty="0"/>
              <a:t> Cloud </a:t>
            </a:r>
          </a:p>
        </p:txBody>
      </p:sp>
      <p:sp>
        <p:nvSpPr>
          <p:cNvPr id="5" name="Slide Number Placeholder 4"/>
          <p:cNvSpPr>
            <a:spLocks noGrp="1"/>
          </p:cNvSpPr>
          <p:nvPr>
            <p:ph type="sldNum" sz="quarter" idx="10"/>
          </p:nvPr>
        </p:nvSpPr>
        <p:spPr/>
        <p:txBody>
          <a:bodyPr/>
          <a:lstStyle/>
          <a:p>
            <a:pPr>
              <a:defRPr/>
            </a:pPr>
            <a:fld id="{9F959A20-2949-4BAF-84E7-A303E1B74836}" type="slidenum">
              <a:rPr lang="en-US" smtClean="0"/>
              <a:pPr>
                <a:defRPr/>
              </a:pPr>
              <a:t>16</a:t>
            </a:fld>
            <a:endParaRPr lang="en-US"/>
          </a:p>
        </p:txBody>
      </p:sp>
      <p:sp>
        <p:nvSpPr>
          <p:cNvPr id="3" name="Text Placeholder 2"/>
          <p:cNvSpPr>
            <a:spLocks noGrp="1"/>
          </p:cNvSpPr>
          <p:nvPr>
            <p:ph type="body" sz="quarter" idx="11"/>
          </p:nvPr>
        </p:nvSpPr>
        <p:spPr/>
        <p:txBody>
          <a:bodyPr/>
          <a:lstStyle/>
          <a:p>
            <a:r>
              <a:rPr lang="en-US" dirty="0"/>
              <a:t>Cloud Marketplace</a:t>
            </a:r>
          </a:p>
        </p:txBody>
      </p:sp>
      <p:sp>
        <p:nvSpPr>
          <p:cNvPr id="7" name="Freeform 3"/>
          <p:cNvSpPr/>
          <p:nvPr/>
        </p:nvSpPr>
        <p:spPr>
          <a:xfrm>
            <a:off x="558800" y="1472744"/>
            <a:ext cx="11215858" cy="518337"/>
          </a:xfrm>
          <a:custGeom>
            <a:avLst/>
            <a:gdLst>
              <a:gd name="connsiteX0" fmla="*/ 0 w 12198095"/>
              <a:gd name="connsiteY0" fmla="*/ 515112 h 515112"/>
              <a:gd name="connsiteX1" fmla="*/ 12198095 w 12198095"/>
              <a:gd name="connsiteY1" fmla="*/ 515112 h 515112"/>
              <a:gd name="connsiteX2" fmla="*/ 12198095 w 12198095"/>
              <a:gd name="connsiteY2" fmla="*/ 0 h 515112"/>
              <a:gd name="connsiteX3" fmla="*/ 0 w 12198095"/>
              <a:gd name="connsiteY3" fmla="*/ 0 h 515112"/>
              <a:gd name="connsiteX4" fmla="*/ 0 w 12198095"/>
              <a:gd name="connsiteY4" fmla="*/ 515112 h 5151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8095" h="515112">
                <a:moveTo>
                  <a:pt x="0" y="515112"/>
                </a:moveTo>
                <a:lnTo>
                  <a:pt x="12198095" y="515112"/>
                </a:lnTo>
                <a:lnTo>
                  <a:pt x="12198095" y="0"/>
                </a:lnTo>
                <a:lnTo>
                  <a:pt x="0" y="0"/>
                </a:lnTo>
                <a:lnTo>
                  <a:pt x="0" y="515112"/>
                </a:lnTo>
              </a:path>
            </a:pathLst>
          </a:custGeom>
          <a:solidFill>
            <a:schemeClr val="accent4">
              <a:lumMod val="75000"/>
            </a:scheme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1400"/>
              </a:lnSpc>
              <a:tabLst>
                <a:tab pos="1206500" algn="l"/>
                <a:tab pos="2552700" algn="l"/>
              </a:tabLst>
            </a:pPr>
            <a:r>
              <a:rPr lang="en-US" altLang="zh-CN" sz="1100" b="1" dirty="0">
                <a:solidFill>
                  <a:schemeClr val="bg1"/>
                </a:solidFill>
                <a:latin typeface="Times New Roman" pitchFamily="18" charset="0"/>
                <a:cs typeface="Times New Roman" pitchFamily="18" charset="0"/>
              </a:rPr>
              <a:t>A</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Globally</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integrated</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cloud  marketplace  providing infra services through global partners integrated across the world with remote managed  services  to manage the infrastructure.  </a:t>
            </a:r>
            <a:r>
              <a:rPr lang="en-US" altLang="zh-CN" sz="1100" b="1" dirty="0" err="1">
                <a:solidFill>
                  <a:schemeClr val="bg1"/>
                </a:solidFill>
                <a:latin typeface="Times New Roman" pitchFamily="18" charset="0"/>
                <a:cs typeface="Times New Roman" pitchFamily="18" charset="0"/>
              </a:rPr>
              <a:t>iMicron</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has</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seamless integration with over </a:t>
            </a:r>
            <a:r>
              <a:rPr lang="en-US" altLang="zh-CN" sz="1100" dirty="0">
                <a:solidFill>
                  <a:schemeClr val="bg1"/>
                </a:solidFill>
                <a:latin typeface="Times New Roman" pitchFamily="18" charset="0"/>
                <a:cs typeface="Times New Roman" pitchFamily="18" charset="0"/>
              </a:rPr>
              <a:t> </a:t>
            </a:r>
            <a:r>
              <a:rPr lang="en-US" altLang="zh-CN" sz="1100" b="1" dirty="0">
                <a:solidFill>
                  <a:schemeClr val="bg1"/>
                </a:solidFill>
                <a:latin typeface="Times New Roman" pitchFamily="18" charset="0"/>
                <a:cs typeface="Times New Roman" pitchFamily="18" charset="0"/>
              </a:rPr>
              <a:t> 10+ (and growing)  world class global providers  with DC’s spread over  9 countries .</a:t>
            </a:r>
          </a:p>
        </p:txBody>
      </p:sp>
      <p:sp>
        <p:nvSpPr>
          <p:cNvPr id="8" name="TextBox 1"/>
          <p:cNvSpPr txBox="1"/>
          <p:nvPr/>
        </p:nvSpPr>
        <p:spPr>
          <a:xfrm>
            <a:off x="2057401" y="2362201"/>
            <a:ext cx="65" cy="203389"/>
          </a:xfrm>
          <a:prstGeom prst="rect">
            <a:avLst/>
          </a:prstGeom>
          <a:noFill/>
        </p:spPr>
        <p:txBody>
          <a:bodyPr wrap="none" lIns="0" tIns="0" rIns="0" rtlCol="0">
            <a:spAutoFit/>
          </a:bodyPr>
          <a:lstStyle/>
          <a:p>
            <a:pPr>
              <a:lnSpc>
                <a:spcPts val="1200"/>
              </a:lnSpc>
            </a:pPr>
            <a:endParaRPr lang="en-US" altLang="zh-CN" sz="1391" dirty="0">
              <a:solidFill>
                <a:srgbClr val="646464"/>
              </a:solidFill>
              <a:latin typeface="Times New Roman" pitchFamily="18" charset="0"/>
              <a:cs typeface="Times New Roman" pitchFamily="18" charset="0"/>
            </a:endParaRPr>
          </a:p>
        </p:txBody>
      </p:sp>
      <p:sp>
        <p:nvSpPr>
          <p:cNvPr id="9" name="TextBox 1"/>
          <p:cNvSpPr txBox="1"/>
          <p:nvPr/>
        </p:nvSpPr>
        <p:spPr>
          <a:xfrm>
            <a:off x="531055" y="2254053"/>
            <a:ext cx="5918200" cy="4611519"/>
          </a:xfrm>
          <a:prstGeom prst="rect">
            <a:avLst/>
          </a:prstGeom>
          <a:noFill/>
        </p:spPr>
        <p:txBody>
          <a:bodyPr wrap="square" lIns="0" tIns="0" rIns="0" rtlCol="0">
            <a:spAutoFit/>
          </a:bodyPr>
          <a:lstStyle/>
          <a:p>
            <a:pPr algn="ctr">
              <a:lnSpc>
                <a:spcPts val="1200"/>
              </a:lnSpc>
              <a:buClr>
                <a:srgbClr val="FFFF00"/>
              </a:buClr>
              <a:buFont typeface="Wingdings" pitchFamily="2" charset="2"/>
              <a:buChar char="Ø"/>
              <a:tabLst>
                <a:tab pos="177800" algn="l"/>
              </a:tabLst>
            </a:pPr>
            <a:r>
              <a:rPr lang="en-US" altLang="zh-CN" sz="1600" dirty="0">
                <a:solidFill>
                  <a:srgbClr val="FFD200"/>
                </a:solidFill>
                <a:cs typeface="Times New Roman" pitchFamily="18" charset="0"/>
              </a:rPr>
              <a:t>.</a:t>
            </a:r>
          </a:p>
          <a:p>
            <a:pPr>
              <a:lnSpc>
                <a:spcPts val="1200"/>
              </a:lnSpc>
              <a:buClr>
                <a:srgbClr val="FFFF00"/>
              </a:buClr>
              <a:buFont typeface="Wingdings" pitchFamily="2" charset="2"/>
              <a:buChar char="Ø"/>
              <a:tabLst>
                <a:tab pos="177800" algn="l"/>
              </a:tabLst>
            </a:pPr>
            <a:endParaRPr lang="en-US" altLang="zh-CN" sz="1600" dirty="0">
              <a:solidFill>
                <a:srgbClr val="FFD200"/>
              </a:solidFill>
              <a:cs typeface="Times New Roman" pitchFamily="18" charset="0"/>
            </a:endParaRPr>
          </a:p>
          <a:p>
            <a:pPr algn="just">
              <a:lnSpc>
                <a:spcPts val="2000"/>
              </a:lnSpc>
              <a:tabLst>
                <a:tab pos="177800" algn="l"/>
              </a:tabLst>
            </a:pPr>
            <a:r>
              <a:rPr lang="en-US" altLang="zh-CN" sz="1400" dirty="0">
                <a:solidFill>
                  <a:srgbClr val="FFD200"/>
                </a:solidFill>
                <a:cs typeface="Times New Roman" pitchFamily="18" charset="0"/>
              </a:rPr>
              <a:t>►</a:t>
            </a:r>
            <a:r>
              <a:rPr lang="en-IN" sz="1400" dirty="0"/>
              <a:t> Techwave </a:t>
            </a:r>
            <a:r>
              <a:rPr lang="en-IN" sz="1400" dirty="0" err="1"/>
              <a:t>iMicron</a:t>
            </a:r>
            <a:r>
              <a:rPr lang="en-IN" sz="1400" dirty="0"/>
              <a:t> delivers cloud solutions for global enterprises. As a master cloud service provider, iMicron offers individual, start-up, enterprise and partner access to a unique multi-cloud global marketplace, along with solutions to build their infrastructure, expertise to enable and empower enterprises to provision, configure and manage cloud technologies with ease.</a:t>
            </a:r>
          </a:p>
          <a:p>
            <a:pPr algn="just">
              <a:lnSpc>
                <a:spcPts val="2000"/>
              </a:lnSpc>
              <a:tabLst>
                <a:tab pos="177800" algn="l"/>
              </a:tabLst>
            </a:pPr>
            <a:endParaRPr lang="en-US" sz="1400" dirty="0"/>
          </a:p>
          <a:p>
            <a:pPr algn="just">
              <a:lnSpc>
                <a:spcPts val="2000"/>
              </a:lnSpc>
              <a:tabLst>
                <a:tab pos="177800" algn="l"/>
              </a:tabLst>
            </a:pPr>
            <a:r>
              <a:rPr lang="en-US" altLang="zh-CN" sz="1400" dirty="0">
                <a:cs typeface="Times New Roman" pitchFamily="18" charset="0"/>
              </a:rPr>
              <a:t> ► </a:t>
            </a:r>
            <a:r>
              <a:rPr lang="en-US" altLang="zh-CN" sz="1400" b="1" dirty="0">
                <a:cs typeface="Times New Roman" pitchFamily="18" charset="0"/>
              </a:rPr>
              <a:t>Techwave</a:t>
            </a:r>
            <a:r>
              <a:rPr lang="en-US" altLang="zh-CN" sz="1400" dirty="0">
                <a:cs typeface="Times New Roman" pitchFamily="18" charset="0"/>
              </a:rPr>
              <a:t> </a:t>
            </a:r>
            <a:r>
              <a:rPr lang="en-US" altLang="zh-CN" sz="1400" dirty="0" err="1">
                <a:latin typeface="Arial" pitchFamily="34" charset="0"/>
                <a:cs typeface="Arial" pitchFamily="34" charset="0"/>
              </a:rPr>
              <a:t>iMicron</a:t>
            </a:r>
            <a:r>
              <a:rPr lang="en-US" altLang="zh-CN" sz="1400" dirty="0">
                <a:latin typeface="Arial" pitchFamily="34" charset="0"/>
                <a:cs typeface="Arial" pitchFamily="34" charset="0"/>
              </a:rPr>
              <a:t>  operates as a </a:t>
            </a:r>
            <a:r>
              <a:rPr lang="en-US" altLang="zh-CN" sz="1400" b="1" dirty="0">
                <a:latin typeface="Arial" pitchFamily="34" charset="0"/>
                <a:cs typeface="Arial" pitchFamily="34" charset="0"/>
              </a:rPr>
              <a:t>single,</a:t>
            </a:r>
            <a:r>
              <a:rPr lang="en-US" altLang="zh-CN" sz="1400" dirty="0">
                <a:latin typeface="Arial" pitchFamily="34" charset="0"/>
                <a:cs typeface="Arial" pitchFamily="34" charset="0"/>
              </a:rPr>
              <a:t> </a:t>
            </a:r>
            <a:r>
              <a:rPr lang="en-US" altLang="zh-CN" sz="1400" b="1" dirty="0">
                <a:latin typeface="Arial" pitchFamily="34" charset="0"/>
                <a:cs typeface="Arial" pitchFamily="34" charset="0"/>
              </a:rPr>
              <a:t>integrated</a:t>
            </a:r>
            <a:r>
              <a:rPr lang="en-US" altLang="zh-CN" sz="1400" dirty="0">
                <a:latin typeface="Arial" pitchFamily="34" charset="0"/>
                <a:cs typeface="Arial" pitchFamily="34" charset="0"/>
              </a:rPr>
              <a:t> cloud services platform </a:t>
            </a:r>
            <a:r>
              <a:rPr lang="en-US" altLang="zh-CN" sz="1400" b="1" dirty="0">
                <a:latin typeface="Arial" pitchFamily="34" charset="0"/>
                <a:cs typeface="Arial" pitchFamily="34" charset="0"/>
              </a:rPr>
              <a:t>across</a:t>
            </a:r>
            <a:r>
              <a:rPr lang="en-US" altLang="zh-CN" sz="1400" dirty="0">
                <a:latin typeface="Arial" pitchFamily="34" charset="0"/>
                <a:cs typeface="Arial" pitchFamily="34" charset="0"/>
              </a:rPr>
              <a:t> </a:t>
            </a:r>
            <a:r>
              <a:rPr lang="en-US" altLang="zh-CN" sz="1400" b="1" dirty="0">
                <a:latin typeface="Arial" pitchFamily="34" charset="0"/>
                <a:cs typeface="Arial" pitchFamily="34" charset="0"/>
              </a:rPr>
              <a:t>geographies</a:t>
            </a:r>
            <a:r>
              <a:rPr lang="en-US" altLang="zh-CN" sz="1400" dirty="0">
                <a:latin typeface="Arial" pitchFamily="34" charset="0"/>
                <a:cs typeface="Arial" pitchFamily="34" charset="0"/>
              </a:rPr>
              <a:t> ,  giving clients access to additional range of  compute configurations and empowers them to rapidly deploy compute resources wherever required across the globe to power the growth of their business with an unmatched uptime offered by the best of the service providers </a:t>
            </a:r>
            <a:r>
              <a:rPr lang="en-US" altLang="zh-CN" sz="1600" dirty="0">
                <a:latin typeface="Arial" pitchFamily="34" charset="0"/>
                <a:cs typeface="Arial" pitchFamily="34" charset="0"/>
              </a:rPr>
              <a:t>.</a:t>
            </a:r>
          </a:p>
          <a:p>
            <a:pPr algn="just">
              <a:lnSpc>
                <a:spcPts val="2000"/>
              </a:lnSpc>
              <a:tabLst>
                <a:tab pos="177800" algn="l"/>
              </a:tabLst>
            </a:pPr>
            <a:endParaRPr lang="en-US" altLang="zh-CN" sz="1600" dirty="0">
              <a:latin typeface="Arial" pitchFamily="34" charset="0"/>
              <a:cs typeface="Arial" pitchFamily="34" charset="0"/>
            </a:endParaRPr>
          </a:p>
          <a:p>
            <a:pPr>
              <a:lnSpc>
                <a:spcPts val="2000"/>
              </a:lnSpc>
              <a:tabLst>
                <a:tab pos="177800" algn="l"/>
              </a:tabLst>
            </a:pPr>
            <a:endParaRPr lang="en-US" altLang="zh-CN" sz="1391" dirty="0">
              <a:solidFill>
                <a:srgbClr val="646464"/>
              </a:solidFill>
              <a:latin typeface="Times New Roman" pitchFamily="18" charset="0"/>
              <a:cs typeface="Times New Roman" pitchFamily="18" charset="0"/>
            </a:endParaRPr>
          </a:p>
          <a:p>
            <a:pPr>
              <a:lnSpc>
                <a:spcPts val="1600"/>
              </a:lnSpc>
              <a:buClr>
                <a:srgbClr val="FFFF00"/>
              </a:buClr>
              <a:tabLst>
                <a:tab pos="177800" algn="l"/>
              </a:tabLst>
            </a:pPr>
            <a:r>
              <a:rPr lang="en-US" altLang="zh-CN" sz="1391" dirty="0">
                <a:solidFill>
                  <a:srgbClr val="646464"/>
                </a:solidFill>
                <a:latin typeface="Times New Roman" pitchFamily="18" charset="0"/>
                <a:cs typeface="Times New Roman" pitchFamily="18" charset="0"/>
              </a:rPr>
              <a:t> </a:t>
            </a:r>
          </a:p>
          <a:p>
            <a:pPr>
              <a:lnSpc>
                <a:spcPts val="1600"/>
              </a:lnSpc>
              <a:tabLst>
                <a:tab pos="177800" algn="l"/>
              </a:tabLst>
            </a:pPr>
            <a:r>
              <a:rPr lang="en-US" altLang="zh-CN" dirty="0"/>
              <a:t>	  </a:t>
            </a:r>
            <a:endParaRPr lang="en-US" altLang="zh-CN" sz="1391" dirty="0">
              <a:solidFill>
                <a:srgbClr val="646464"/>
              </a:solidFill>
              <a:latin typeface="Times New Roman" pitchFamily="18" charset="0"/>
              <a:cs typeface="Times New Roman" pitchFamily="18" charset="0"/>
            </a:endParaRPr>
          </a:p>
        </p:txBody>
      </p:sp>
      <p:graphicFrame>
        <p:nvGraphicFramePr>
          <p:cNvPr id="10" name="表格 4"/>
          <p:cNvGraphicFramePr>
            <a:graphicFrameLocks noGrp="1"/>
          </p:cNvGraphicFramePr>
          <p:nvPr/>
        </p:nvGraphicFramePr>
        <p:xfrm>
          <a:off x="6705600" y="2209801"/>
          <a:ext cx="3733800" cy="796799"/>
        </p:xfrm>
        <a:graphic>
          <a:graphicData uri="http://schemas.openxmlformats.org/drawingml/2006/table">
            <a:tbl>
              <a:tblPr/>
              <a:tblGrid>
                <a:gridCol w="746311">
                  <a:extLst>
                    <a:ext uri="{9D8B030D-6E8A-4147-A177-3AD203B41FA5}">
                      <a16:colId xmlns:a16="http://schemas.microsoft.com/office/drawing/2014/main" val="20000"/>
                    </a:ext>
                  </a:extLst>
                </a:gridCol>
                <a:gridCol w="746311">
                  <a:extLst>
                    <a:ext uri="{9D8B030D-6E8A-4147-A177-3AD203B41FA5}">
                      <a16:colId xmlns:a16="http://schemas.microsoft.com/office/drawing/2014/main" val="20001"/>
                    </a:ext>
                  </a:extLst>
                </a:gridCol>
                <a:gridCol w="746302">
                  <a:extLst>
                    <a:ext uri="{9D8B030D-6E8A-4147-A177-3AD203B41FA5}">
                      <a16:colId xmlns:a16="http://schemas.microsoft.com/office/drawing/2014/main" val="20002"/>
                    </a:ext>
                  </a:extLst>
                </a:gridCol>
                <a:gridCol w="746320">
                  <a:extLst>
                    <a:ext uri="{9D8B030D-6E8A-4147-A177-3AD203B41FA5}">
                      <a16:colId xmlns:a16="http://schemas.microsoft.com/office/drawing/2014/main" val="20003"/>
                    </a:ext>
                  </a:extLst>
                </a:gridCol>
                <a:gridCol w="748556">
                  <a:extLst>
                    <a:ext uri="{9D8B030D-6E8A-4147-A177-3AD203B41FA5}">
                      <a16:colId xmlns:a16="http://schemas.microsoft.com/office/drawing/2014/main" val="20004"/>
                    </a:ext>
                  </a:extLst>
                </a:gridCol>
              </a:tblGrid>
              <a:tr h="228600">
                <a:tc rowSpan="2">
                  <a:txBody>
                    <a:bodyPr/>
                    <a:lstStyle/>
                    <a:p>
                      <a:pPr algn="ctr"/>
                      <a:r>
                        <a:rPr lang="en-US" altLang="zh-CN" sz="1607" dirty="0">
                          <a:solidFill>
                            <a:srgbClr val="E6E6E6"/>
                          </a:solidFill>
                          <a:latin typeface="Times New Roman" pitchFamily="18" charset="0"/>
                          <a:cs typeface="Times New Roman" pitchFamily="18" charset="0"/>
                        </a:rPr>
                        <a:t>Global</a:t>
                      </a:r>
                      <a:endParaRPr lang="zh-CN" altLang="en-US" sz="1607" dirty="0">
                        <a:solidFill>
                          <a:srgbClr val="E6E6E6"/>
                        </a:solidFill>
                        <a:latin typeface="Times New Roman" pitchFamily="18" charset="0"/>
                        <a:cs typeface="Times New Roman" pitchFamily="18" charset="0"/>
                      </a:endParaRPr>
                    </a:p>
                  </a:txBody>
                  <a:tcPr>
                    <a:lnL w="0" cmpd="sng">
                      <a:solidFill>
                        <a:srgbClr val="808080"/>
                      </a:solidFill>
                      <a:prstDash val="solid"/>
                    </a:lnL>
                    <a:lnR w="1" cap="flat" cmpd="sng" algn="ctr">
                      <a:solidFill>
                        <a:srgbClr val="FFFFFF"/>
                      </a:solidFill>
                      <a:prstDash val="solid"/>
                      <a:round/>
                      <a:headEnd type="none" w="med" len="med"/>
                      <a:tailEnd type="none" w="med" len="med"/>
                    </a:lnR>
                    <a:lnT w="1" cmpd="sng">
                      <a:solidFill>
                        <a:srgbClr val="808080"/>
                      </a:solidFill>
                      <a:prstDash val="solid"/>
                    </a:lnT>
                    <a:lnB w="1" cap="flat" cmpd="sng" algn="ctr">
                      <a:solidFill>
                        <a:srgbClr val="808080"/>
                      </a:solidFill>
                      <a:prstDash val="solid"/>
                      <a:round/>
                      <a:headEnd type="none" w="med" len="med"/>
                      <a:tailEnd type="none" w="med" len="med"/>
                    </a:lnB>
                    <a:solidFill>
                      <a:srgbClr val="808080"/>
                    </a:solidFill>
                  </a:tcPr>
                </a:tc>
                <a:tc gridSpan="4">
                  <a:txBody>
                    <a:bodyPr/>
                    <a:lstStyle/>
                    <a:p>
                      <a:pPr algn="ctr"/>
                      <a:r>
                        <a:rPr lang="en-US" altLang="zh-CN" sz="1007" b="1" dirty="0" err="1">
                          <a:solidFill>
                            <a:srgbClr val="E6E6E6"/>
                          </a:solidFill>
                          <a:latin typeface="Times New Roman" pitchFamily="18" charset="0"/>
                          <a:cs typeface="Times New Roman" pitchFamily="18" charset="0"/>
                        </a:rPr>
                        <a:t>iMicron</a:t>
                      </a:r>
                      <a:r>
                        <a:rPr lang="en-US" altLang="zh-CN" sz="1007" b="1" dirty="0">
                          <a:solidFill>
                            <a:srgbClr val="E6E6E6"/>
                          </a:solidFill>
                          <a:latin typeface="Times New Roman" pitchFamily="18" charset="0"/>
                          <a:cs typeface="Times New Roman" pitchFamily="18" charset="0"/>
                        </a:rPr>
                        <a:t> allows</a:t>
                      </a:r>
                      <a:r>
                        <a:rPr lang="en-US" altLang="zh-CN" sz="1007" b="1" baseline="0" dirty="0">
                          <a:solidFill>
                            <a:srgbClr val="E6E6E6"/>
                          </a:solidFill>
                          <a:latin typeface="Times New Roman" pitchFamily="18" charset="0"/>
                          <a:cs typeface="Times New Roman" pitchFamily="18" charset="0"/>
                        </a:rPr>
                        <a:t> clients- global reach at a click.</a:t>
                      </a:r>
                      <a:endParaRPr lang="zh-CN" altLang="en-US" sz="1007" b="1" dirty="0">
                        <a:solidFill>
                          <a:srgbClr val="E6E6E6"/>
                        </a:solidFill>
                        <a:latin typeface="Times New Roman" pitchFamily="18" charset="0"/>
                        <a:cs typeface="Times New Roman"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808080"/>
                      </a:solidFill>
                      <a:prstDash val="solid"/>
                      <a:round/>
                      <a:headEnd type="none" w="med" len="med"/>
                      <a:tailEnd type="none" w="med" len="med"/>
                    </a:lnR>
                    <a:lnT w="1" cap="flat" cmpd="sng" algn="ctr">
                      <a:solidFill>
                        <a:srgbClr val="808080"/>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808080"/>
                    </a:solidFill>
                  </a:tcPr>
                </a:tc>
                <a:tc hMerge="1">
                  <a:txBody>
                    <a:bodyPr/>
                    <a:lstStyle/>
                    <a:p>
                      <a:endParaRPr lang="zh-CN" altLang="en-US" dirty="0"/>
                    </a:p>
                  </a:txBody>
                  <a:tcPr>
                    <a:lnL w="0" cap="flat" cmpd="sng" algn="ctr">
                      <a:solidFill>
                        <a:srgbClr val="FFFFFF"/>
                      </a:solidFill>
                      <a:prstDash val="solid"/>
                      <a:round/>
                      <a:headEnd type="none" w="med" len="med"/>
                      <a:tailEnd type="none" w="med" len="med"/>
                    </a:lnL>
                    <a:lnR w="1" cap="flat" cmpd="sng" algn="ctr">
                      <a:solidFill>
                        <a:srgbClr val="808080"/>
                      </a:solidFill>
                      <a:prstDash val="solid"/>
                      <a:round/>
                      <a:headEnd type="none" w="med" len="med"/>
                      <a:tailEnd type="none" w="med" len="med"/>
                    </a:lnR>
                    <a:lnT w="1" cap="flat" cmpd="sng" algn="ctr">
                      <a:solidFill>
                        <a:srgbClr val="808080"/>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808080"/>
                    </a:solidFill>
                  </a:tcPr>
                </a:tc>
                <a:tc hMerge="1">
                  <a:txBody>
                    <a:bodyPr/>
                    <a:lstStyle/>
                    <a:p>
                      <a:endParaRPr lang="zh-CN" altLang="en-US" dirty="0"/>
                    </a:p>
                  </a:txBody>
                  <a:tcPr>
                    <a:lnL w="0" cap="flat" cmpd="sng" algn="ctr">
                      <a:solidFill>
                        <a:srgbClr val="FFFFFF"/>
                      </a:solidFill>
                      <a:prstDash val="solid"/>
                      <a:round/>
                      <a:headEnd type="none" w="med" len="med"/>
                      <a:tailEnd type="none" w="med" len="med"/>
                    </a:lnL>
                    <a:lnR w="1" cap="flat" cmpd="sng" algn="ctr">
                      <a:solidFill>
                        <a:srgbClr val="808080"/>
                      </a:solidFill>
                      <a:prstDash val="solid"/>
                      <a:round/>
                      <a:headEnd type="none" w="med" len="med"/>
                      <a:tailEnd type="none" w="med" len="med"/>
                    </a:lnR>
                    <a:lnT w="1" cap="flat" cmpd="sng" algn="ctr">
                      <a:solidFill>
                        <a:srgbClr val="808080"/>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808080"/>
                    </a:solidFill>
                  </a:tcPr>
                </a:tc>
                <a:tc hMerge="1">
                  <a:txBody>
                    <a:bodyPr/>
                    <a:lstStyle/>
                    <a:p>
                      <a:endParaRPr lang="zh-CN" altLang="en-US" dirty="0"/>
                    </a:p>
                  </a:txBody>
                  <a:tcPr>
                    <a:lnL w="0" cap="flat" cmpd="sng" algn="ctr">
                      <a:solidFill>
                        <a:srgbClr val="FFFFFF"/>
                      </a:solidFill>
                      <a:prstDash val="solid"/>
                      <a:round/>
                      <a:headEnd type="none" w="med" len="med"/>
                      <a:tailEnd type="none" w="med" len="med"/>
                    </a:lnL>
                    <a:lnR w="1" cmpd="sng">
                      <a:solidFill>
                        <a:srgbClr val="808080"/>
                      </a:solidFill>
                      <a:prstDash val="solid"/>
                    </a:lnR>
                    <a:lnT w="1" cap="flat" cmpd="sng" algn="ctr">
                      <a:solidFill>
                        <a:srgbClr val="808080"/>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808080"/>
                    </a:solidFill>
                  </a:tcPr>
                </a:tc>
                <a:extLst>
                  <a:ext uri="{0D108BD9-81ED-4DB2-BD59-A6C34878D82A}">
                    <a16:rowId xmlns:a16="http://schemas.microsoft.com/office/drawing/2014/main" val="10000"/>
                  </a:ext>
                </a:extLst>
              </a:tr>
              <a:tr h="393179">
                <a:tc vMerge="1">
                  <a:txBody>
                    <a:bodyPr/>
                    <a:lstStyle/>
                    <a:p>
                      <a:endParaRPr lang="zh-CN" altLang="en-US" dirty="0"/>
                    </a:p>
                  </a:txBody>
                  <a:tcPr>
                    <a:lnL w="0" cap="flat" cmpd="sng" algn="ctr">
                      <a:solidFill>
                        <a:srgbClr val="80808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808080"/>
                      </a:solidFill>
                      <a:prstDash val="solid"/>
                      <a:round/>
                      <a:headEnd type="none" w="med" len="med"/>
                      <a:tailEnd type="none" w="med" len="med"/>
                    </a:lnT>
                    <a:lnB w="1" cmpd="sng">
                      <a:solidFill>
                        <a:srgbClr val="808080"/>
                      </a:solidFill>
                      <a:prstDash val="solid"/>
                    </a:lnB>
                    <a:solidFill>
                      <a:srgbClr val="808080"/>
                    </a:solidFill>
                  </a:tcPr>
                </a:tc>
                <a:tc>
                  <a:txBody>
                    <a:bodyPr/>
                    <a:lstStyle/>
                    <a:p>
                      <a:pPr algn="ctr"/>
                      <a:r>
                        <a:rPr lang="en-US" altLang="zh-CN" sz="1007" dirty="0">
                          <a:solidFill>
                            <a:srgbClr val="000000"/>
                          </a:solidFill>
                          <a:latin typeface="Times New Roman" pitchFamily="18" charset="0"/>
                          <a:cs typeface="Times New Roman" pitchFamily="18" charset="0"/>
                        </a:rPr>
                        <a:t>10+</a:t>
                      </a:r>
                      <a:r>
                        <a:rPr lang="en-US" altLang="zh-CN" sz="1007" baseline="0" dirty="0">
                          <a:solidFill>
                            <a:srgbClr val="000000"/>
                          </a:solidFill>
                          <a:latin typeface="Times New Roman" pitchFamily="18" charset="0"/>
                          <a:cs typeface="Times New Roman" pitchFamily="18" charset="0"/>
                        </a:rPr>
                        <a:t>  &amp; growing CSP’s</a:t>
                      </a:r>
                      <a:endParaRPr lang="zh-CN" altLang="en-US" sz="1007" dirty="0">
                        <a:solidFill>
                          <a:srgbClr val="000000"/>
                        </a:solidFill>
                        <a:latin typeface="Times New Roman" pitchFamily="18" charset="0"/>
                        <a:cs typeface="Times New Roman" pitchFamily="18" charset="0"/>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808080"/>
                      </a:solidFill>
                      <a:prstDash val="solid"/>
                      <a:round/>
                      <a:headEnd type="none" w="med" len="med"/>
                      <a:tailEnd type="none" w="med" len="med"/>
                    </a:lnB>
                    <a:solidFill>
                      <a:srgbClr val="FFD200"/>
                    </a:solidFill>
                  </a:tcPr>
                </a:tc>
                <a:tc>
                  <a:txBody>
                    <a:bodyPr/>
                    <a:lstStyle/>
                    <a:p>
                      <a:pPr algn="ctr"/>
                      <a:r>
                        <a:rPr lang="en-US" altLang="zh-CN" sz="1007" dirty="0">
                          <a:solidFill>
                            <a:srgbClr val="000000"/>
                          </a:solidFill>
                          <a:latin typeface="Times New Roman" pitchFamily="18" charset="0"/>
                          <a:cs typeface="Times New Roman" pitchFamily="18" charset="0"/>
                        </a:rPr>
                        <a:t>20+</a:t>
                      </a:r>
                      <a:r>
                        <a:rPr lang="en-US" altLang="zh-CN" sz="1007" baseline="0" dirty="0">
                          <a:solidFill>
                            <a:srgbClr val="000000"/>
                          </a:solidFill>
                          <a:latin typeface="Times New Roman" pitchFamily="18" charset="0"/>
                          <a:cs typeface="Times New Roman" pitchFamily="18" charset="0"/>
                        </a:rPr>
                        <a:t> DC’s</a:t>
                      </a:r>
                      <a:endParaRPr lang="zh-CN" altLang="en-US" sz="1007" dirty="0">
                        <a:solidFill>
                          <a:srgbClr val="000000"/>
                        </a:solidFill>
                        <a:latin typeface="Times New Roman" pitchFamily="18" charset="0"/>
                        <a:cs typeface="Times New Roman"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808080"/>
                      </a:solidFill>
                      <a:prstDash val="solid"/>
                      <a:round/>
                      <a:headEnd type="none" w="med" len="med"/>
                      <a:tailEnd type="none" w="med" len="med"/>
                    </a:lnB>
                    <a:solidFill>
                      <a:srgbClr val="D8D8D8"/>
                    </a:solidFill>
                  </a:tcPr>
                </a:tc>
                <a:tc>
                  <a:txBody>
                    <a:bodyPr/>
                    <a:lstStyle/>
                    <a:p>
                      <a:pPr algn="ctr"/>
                      <a:r>
                        <a:rPr lang="en-US" altLang="zh-CN" sz="1007" dirty="0">
                          <a:solidFill>
                            <a:srgbClr val="000000"/>
                          </a:solidFill>
                          <a:latin typeface="Times New Roman" pitchFamily="18" charset="0"/>
                          <a:cs typeface="Times New Roman" pitchFamily="18" charset="0"/>
                        </a:rPr>
                        <a:t>900+</a:t>
                      </a:r>
                      <a:r>
                        <a:rPr lang="en-US" altLang="zh-CN" sz="1007" baseline="0" dirty="0">
                          <a:solidFill>
                            <a:srgbClr val="000000"/>
                          </a:solidFill>
                          <a:latin typeface="Times New Roman" pitchFamily="18" charset="0"/>
                          <a:cs typeface="Times New Roman" pitchFamily="18" charset="0"/>
                        </a:rPr>
                        <a:t> </a:t>
                      </a:r>
                      <a:r>
                        <a:rPr lang="en-US" altLang="zh-CN" sz="1007" baseline="0" dirty="0" err="1">
                          <a:solidFill>
                            <a:srgbClr val="000000"/>
                          </a:solidFill>
                          <a:latin typeface="Times New Roman" pitchFamily="18" charset="0"/>
                          <a:cs typeface="Times New Roman" pitchFamily="18" charset="0"/>
                        </a:rPr>
                        <a:t>Config’s</a:t>
                      </a:r>
                      <a:endParaRPr lang="zh-CN" altLang="en-US" sz="1007" dirty="0">
                        <a:solidFill>
                          <a:srgbClr val="000000"/>
                        </a:solidFill>
                        <a:latin typeface="Times New Roman" pitchFamily="18" charset="0"/>
                        <a:cs typeface="Times New Roman"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808080"/>
                      </a:solidFill>
                      <a:prstDash val="solid"/>
                      <a:round/>
                      <a:headEnd type="none" w="med" len="med"/>
                      <a:tailEnd type="none" w="med" len="med"/>
                    </a:lnB>
                    <a:solidFill>
                      <a:srgbClr val="D8D8D8"/>
                    </a:solidFill>
                  </a:tcPr>
                </a:tc>
                <a:tc>
                  <a:txBody>
                    <a:bodyPr/>
                    <a:lstStyle/>
                    <a:p>
                      <a:pPr algn="ctr"/>
                      <a:r>
                        <a:rPr lang="en-US" altLang="zh-CN" sz="1007" dirty="0">
                          <a:solidFill>
                            <a:srgbClr val="000000"/>
                          </a:solidFill>
                          <a:latin typeface="Times New Roman" pitchFamily="18" charset="0"/>
                          <a:cs typeface="Times New Roman" pitchFamily="18" charset="0"/>
                        </a:rPr>
                        <a:t>9+</a:t>
                      </a:r>
                      <a:r>
                        <a:rPr lang="en-US" altLang="zh-CN" sz="1007" baseline="0" dirty="0">
                          <a:solidFill>
                            <a:srgbClr val="000000"/>
                          </a:solidFill>
                          <a:latin typeface="Times New Roman" pitchFamily="18" charset="0"/>
                          <a:cs typeface="Times New Roman" pitchFamily="18" charset="0"/>
                        </a:rPr>
                        <a:t> Countries</a:t>
                      </a:r>
                      <a:endParaRPr lang="zh-CN" altLang="en-US" sz="1007" dirty="0">
                        <a:solidFill>
                          <a:srgbClr val="000000"/>
                        </a:solidFill>
                        <a:latin typeface="Times New Roman" pitchFamily="18" charset="0"/>
                        <a:cs typeface="Times New Roman"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80808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808080"/>
                      </a:solidFill>
                      <a:prstDash val="solid"/>
                      <a:round/>
                      <a:headEnd type="none" w="med" len="med"/>
                      <a:tailEnd type="none" w="med" len="med"/>
                    </a:lnB>
                    <a:solidFill>
                      <a:srgbClr val="D8D8D8"/>
                    </a:solidFill>
                  </a:tcPr>
                </a:tc>
                <a:extLst>
                  <a:ext uri="{0D108BD9-81ED-4DB2-BD59-A6C34878D82A}">
                    <a16:rowId xmlns:a16="http://schemas.microsoft.com/office/drawing/2014/main" val="10001"/>
                  </a:ext>
                </a:extLst>
              </a:tr>
            </a:tbl>
          </a:graphicData>
        </a:graphic>
      </p:graphicFrame>
      <p:pic>
        <p:nvPicPr>
          <p:cNvPr id="11" name="Picture 3"/>
          <p:cNvPicPr>
            <a:picLocks noChangeAspect="1" noChangeArrowheads="1"/>
          </p:cNvPicPr>
          <p:nvPr/>
        </p:nvPicPr>
        <p:blipFill>
          <a:blip r:embed="rId2"/>
          <a:srcRect/>
          <a:stretch>
            <a:fillRect/>
          </a:stretch>
        </p:blipFill>
        <p:spPr bwMode="auto">
          <a:xfrm>
            <a:off x="6705600" y="2971800"/>
            <a:ext cx="3733800" cy="2781300"/>
          </a:xfrm>
          <a:prstGeom prst="rect">
            <a:avLst/>
          </a:prstGeom>
          <a:noFill/>
        </p:spPr>
      </p:pic>
      <p:sp>
        <p:nvSpPr>
          <p:cNvPr id="14" name="TextBox 13"/>
          <p:cNvSpPr txBox="1"/>
          <p:nvPr/>
        </p:nvSpPr>
        <p:spPr>
          <a:xfrm>
            <a:off x="6858000" y="3962400"/>
            <a:ext cx="914400" cy="215444"/>
          </a:xfrm>
          <a:prstGeom prst="rect">
            <a:avLst/>
          </a:prstGeom>
          <a:noFill/>
        </p:spPr>
        <p:txBody>
          <a:bodyPr wrap="square" rtlCol="0">
            <a:spAutoFit/>
          </a:bodyPr>
          <a:lstStyle/>
          <a:p>
            <a:r>
              <a:rPr lang="en-US" sz="800" dirty="0"/>
              <a:t>USA , Canada</a:t>
            </a:r>
          </a:p>
        </p:txBody>
      </p:sp>
      <p:sp>
        <p:nvSpPr>
          <p:cNvPr id="15" name="TextBox 14"/>
          <p:cNvSpPr txBox="1"/>
          <p:nvPr/>
        </p:nvSpPr>
        <p:spPr>
          <a:xfrm>
            <a:off x="6934200" y="4191001"/>
            <a:ext cx="685800" cy="461665"/>
          </a:xfrm>
          <a:prstGeom prst="rect">
            <a:avLst/>
          </a:prstGeom>
          <a:noFill/>
        </p:spPr>
        <p:txBody>
          <a:bodyPr wrap="square" rtlCol="0">
            <a:spAutoFit/>
          </a:bodyPr>
          <a:lstStyle/>
          <a:p>
            <a:r>
              <a:rPr lang="en-US" sz="800" dirty="0"/>
              <a:t>San Jose</a:t>
            </a:r>
          </a:p>
          <a:p>
            <a:r>
              <a:rPr lang="en-US" sz="800" dirty="0"/>
              <a:t>Chicago</a:t>
            </a:r>
          </a:p>
          <a:p>
            <a:r>
              <a:rPr lang="en-US" sz="800" dirty="0"/>
              <a:t>Toronto</a:t>
            </a:r>
          </a:p>
        </p:txBody>
      </p:sp>
      <p:sp>
        <p:nvSpPr>
          <p:cNvPr id="16" name="TextBox 15"/>
          <p:cNvSpPr txBox="1"/>
          <p:nvPr/>
        </p:nvSpPr>
        <p:spPr>
          <a:xfrm>
            <a:off x="8153400" y="3962400"/>
            <a:ext cx="685800" cy="215444"/>
          </a:xfrm>
          <a:prstGeom prst="rect">
            <a:avLst/>
          </a:prstGeom>
          <a:noFill/>
        </p:spPr>
        <p:txBody>
          <a:bodyPr wrap="square" rtlCol="0">
            <a:spAutoFit/>
          </a:bodyPr>
          <a:lstStyle/>
          <a:p>
            <a:r>
              <a:rPr lang="en-US" sz="800" dirty="0"/>
              <a:t>Europe</a:t>
            </a:r>
          </a:p>
        </p:txBody>
      </p:sp>
      <p:sp>
        <p:nvSpPr>
          <p:cNvPr id="17" name="TextBox 16"/>
          <p:cNvSpPr txBox="1"/>
          <p:nvPr/>
        </p:nvSpPr>
        <p:spPr>
          <a:xfrm>
            <a:off x="8153400" y="4191001"/>
            <a:ext cx="685800" cy="461665"/>
          </a:xfrm>
          <a:prstGeom prst="rect">
            <a:avLst/>
          </a:prstGeom>
          <a:noFill/>
        </p:spPr>
        <p:txBody>
          <a:bodyPr wrap="square" rtlCol="0">
            <a:spAutoFit/>
          </a:bodyPr>
          <a:lstStyle/>
          <a:p>
            <a:r>
              <a:rPr lang="en-US" sz="800" dirty="0"/>
              <a:t>London</a:t>
            </a:r>
          </a:p>
          <a:p>
            <a:r>
              <a:rPr lang="en-US" sz="800" dirty="0"/>
              <a:t>Zurich</a:t>
            </a:r>
          </a:p>
          <a:p>
            <a:r>
              <a:rPr lang="en-US" sz="800" dirty="0"/>
              <a:t>Prague</a:t>
            </a:r>
          </a:p>
        </p:txBody>
      </p:sp>
      <p:sp>
        <p:nvSpPr>
          <p:cNvPr id="18" name="TextBox 17"/>
          <p:cNvSpPr txBox="1"/>
          <p:nvPr/>
        </p:nvSpPr>
        <p:spPr>
          <a:xfrm>
            <a:off x="9372600" y="3962400"/>
            <a:ext cx="685800" cy="215444"/>
          </a:xfrm>
          <a:prstGeom prst="rect">
            <a:avLst/>
          </a:prstGeom>
          <a:noFill/>
        </p:spPr>
        <p:txBody>
          <a:bodyPr wrap="square" rtlCol="0">
            <a:spAutoFit/>
          </a:bodyPr>
          <a:lstStyle/>
          <a:p>
            <a:r>
              <a:rPr lang="en-US" sz="800" dirty="0"/>
              <a:t>Asia</a:t>
            </a:r>
          </a:p>
        </p:txBody>
      </p:sp>
      <p:sp>
        <p:nvSpPr>
          <p:cNvPr id="19" name="TextBox 18"/>
          <p:cNvSpPr txBox="1"/>
          <p:nvPr/>
        </p:nvSpPr>
        <p:spPr>
          <a:xfrm>
            <a:off x="9372600" y="4191000"/>
            <a:ext cx="685800" cy="338554"/>
          </a:xfrm>
          <a:prstGeom prst="rect">
            <a:avLst/>
          </a:prstGeom>
          <a:noFill/>
        </p:spPr>
        <p:txBody>
          <a:bodyPr wrap="square" rtlCol="0">
            <a:spAutoFit/>
          </a:bodyPr>
          <a:lstStyle/>
          <a:p>
            <a:r>
              <a:rPr lang="en-US" sz="800" dirty="0"/>
              <a:t>Singapore</a:t>
            </a:r>
          </a:p>
          <a:p>
            <a:r>
              <a:rPr lang="en-US" sz="800" dirty="0"/>
              <a:t>Nasik</a:t>
            </a:r>
          </a:p>
        </p:txBody>
      </p:sp>
      <p:sp>
        <p:nvSpPr>
          <p:cNvPr id="20" name="Rectangle 19"/>
          <p:cNvSpPr/>
          <p:nvPr/>
        </p:nvSpPr>
        <p:spPr>
          <a:xfrm>
            <a:off x="6934200" y="5105400"/>
            <a:ext cx="3429000" cy="60960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Our unmatched global reach and integrated partner model allows you to run your workloads without downtime and latency issues.</a:t>
            </a:r>
          </a:p>
        </p:txBody>
      </p:sp>
      <p:sp>
        <p:nvSpPr>
          <p:cNvPr id="21" name="Rectangle 20"/>
          <p:cNvSpPr/>
          <p:nvPr/>
        </p:nvSpPr>
        <p:spPr>
          <a:xfrm>
            <a:off x="6781800" y="2514600"/>
            <a:ext cx="6858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 Offices spread over 4 continents</a:t>
            </a:r>
          </a:p>
        </p:txBody>
      </p:sp>
      <p:sp>
        <p:nvSpPr>
          <p:cNvPr id="22" name="TextBox 21"/>
          <p:cNvSpPr txBox="1"/>
          <p:nvPr/>
        </p:nvSpPr>
        <p:spPr>
          <a:xfrm>
            <a:off x="7391400" y="4800600"/>
            <a:ext cx="3124200" cy="215444"/>
          </a:xfrm>
          <a:prstGeom prst="rect">
            <a:avLst/>
          </a:prstGeom>
          <a:noFill/>
        </p:spPr>
        <p:txBody>
          <a:bodyPr wrap="square" rtlCol="0">
            <a:spAutoFit/>
          </a:bodyPr>
          <a:lstStyle/>
          <a:p>
            <a:r>
              <a:rPr lang="en-US" sz="800" b="1" dirty="0"/>
              <a:t>Some of DC locations across globe (partner CSP’s) </a:t>
            </a:r>
          </a:p>
        </p:txBody>
      </p:sp>
    </p:spTree>
    <p:extLst>
      <p:ext uri="{BB962C8B-B14F-4D97-AF65-F5344CB8AC3E}">
        <p14:creationId xmlns:p14="http://schemas.microsoft.com/office/powerpoint/2010/main" val="4037336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58800" y="437300"/>
            <a:ext cx="5490308" cy="715581"/>
          </a:xfrm>
        </p:spPr>
        <p:txBody>
          <a:bodyPr>
            <a:normAutofit/>
          </a:bodyPr>
          <a:lstStyle/>
          <a:p>
            <a:pPr eaLnBrk="1" hangingPunct="1"/>
            <a:r>
              <a:rPr lang="en-US" sz="2400" dirty="0"/>
              <a:t>Techwave </a:t>
            </a:r>
            <a:r>
              <a:rPr lang="en-US" sz="2400" dirty="0" err="1"/>
              <a:t>iMicron</a:t>
            </a:r>
            <a:r>
              <a:rPr lang="en-US" sz="2400" dirty="0"/>
              <a:t> Value Proposition</a:t>
            </a:r>
          </a:p>
        </p:txBody>
      </p:sp>
      <p:grpSp>
        <p:nvGrpSpPr>
          <p:cNvPr id="3" name="Group 17"/>
          <p:cNvGrpSpPr/>
          <p:nvPr/>
        </p:nvGrpSpPr>
        <p:grpSpPr>
          <a:xfrm>
            <a:off x="1519311" y="1519311"/>
            <a:ext cx="7840007" cy="4120285"/>
            <a:chOff x="1381951" y="1903507"/>
            <a:chExt cx="5930318" cy="3429796"/>
          </a:xfrm>
        </p:grpSpPr>
        <p:sp>
          <p:nvSpPr>
            <p:cNvPr id="19" name="AutoShape 5"/>
            <p:cNvSpPr>
              <a:spLocks noChangeArrowheads="1"/>
            </p:cNvSpPr>
            <p:nvPr/>
          </p:nvSpPr>
          <p:spPr bwMode="gray">
            <a:xfrm>
              <a:off x="1381951" y="3046509"/>
              <a:ext cx="1292469" cy="1081088"/>
            </a:xfrm>
            <a:prstGeom prst="hexagon">
              <a:avLst>
                <a:gd name="adj" fmla="val 32379"/>
                <a:gd name="vf" fmla="val 115470"/>
              </a:avLst>
            </a:prstGeom>
            <a:solidFill>
              <a:schemeClr val="bg1">
                <a:lumMod val="85000"/>
              </a:schemeClr>
            </a:solidFill>
            <a:ln w="9525" algn="ctr">
              <a:noFill/>
              <a:miter lim="800000"/>
              <a:headEnd/>
              <a:tailEnd/>
            </a:ln>
          </p:spPr>
          <p:txBody>
            <a:bodyPr lIns="0" tIns="0" rIns="0" bIns="0" anchor="ctr"/>
            <a:lstStyle/>
            <a:p>
              <a:pPr algn="ctr" eaLnBrk="0" hangingPunct="0">
                <a:buClr>
                  <a:srgbClr val="00A28A"/>
                </a:buClr>
              </a:pPr>
              <a:r>
                <a:rPr lang="en-US" sz="1000" b="1" dirty="0"/>
                <a:t>Access to 11+ Global Service providers</a:t>
              </a:r>
              <a:endParaRPr lang="en-US" sz="1000" b="1" dirty="0">
                <a:latin typeface="Arial" charset="0"/>
              </a:endParaRPr>
            </a:p>
          </p:txBody>
        </p:sp>
        <p:sp>
          <p:nvSpPr>
            <p:cNvPr id="20" name="AutoShape 7"/>
            <p:cNvSpPr>
              <a:spLocks noChangeArrowheads="1"/>
            </p:cNvSpPr>
            <p:nvPr/>
          </p:nvSpPr>
          <p:spPr bwMode="gray">
            <a:xfrm>
              <a:off x="2674420" y="3046509"/>
              <a:ext cx="1293935" cy="1081088"/>
            </a:xfrm>
            <a:prstGeom prst="hexagon">
              <a:avLst>
                <a:gd name="adj" fmla="val 32416"/>
                <a:gd name="vf" fmla="val 115470"/>
              </a:avLst>
            </a:prstGeom>
            <a:solidFill>
              <a:srgbClr val="FFC000"/>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solidFill>
                    <a:srgbClr val="FFFFFF"/>
                  </a:solidFill>
                </a:rPr>
                <a:t>One window  Multiple instance management</a:t>
              </a:r>
              <a:endParaRPr lang="en-US" sz="1000" b="1" dirty="0">
                <a:solidFill>
                  <a:srgbClr val="FFFFFF"/>
                </a:solidFill>
                <a:latin typeface="Arial" charset="0"/>
              </a:endParaRPr>
            </a:p>
          </p:txBody>
        </p:sp>
        <p:sp>
          <p:nvSpPr>
            <p:cNvPr id="21" name="AutoShape 10"/>
            <p:cNvSpPr>
              <a:spLocks noChangeArrowheads="1"/>
            </p:cNvSpPr>
            <p:nvPr/>
          </p:nvSpPr>
          <p:spPr bwMode="gray">
            <a:xfrm>
              <a:off x="2672955" y="1903507"/>
              <a:ext cx="1293935" cy="1081088"/>
            </a:xfrm>
            <a:prstGeom prst="hexagon">
              <a:avLst>
                <a:gd name="adj" fmla="val 32416"/>
                <a:gd name="vf" fmla="val 115470"/>
              </a:avLst>
            </a:prstGeom>
            <a:solidFill>
              <a:schemeClr val="accent1">
                <a:lumMod val="60000"/>
                <a:lumOff val="40000"/>
              </a:schemeClr>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IN" sz="1000" b="1" dirty="0"/>
                <a:t>Single Window Invoicing  for Multiple Service Providers</a:t>
              </a:r>
              <a:endParaRPr lang="en-IN" sz="1000" b="1" dirty="0">
                <a:latin typeface="Arial" charset="0"/>
              </a:endParaRPr>
            </a:p>
          </p:txBody>
        </p:sp>
        <p:sp>
          <p:nvSpPr>
            <p:cNvPr id="22" name="AutoShape 11"/>
            <p:cNvSpPr>
              <a:spLocks noChangeArrowheads="1"/>
            </p:cNvSpPr>
            <p:nvPr/>
          </p:nvSpPr>
          <p:spPr bwMode="gray">
            <a:xfrm>
              <a:off x="4728842" y="4253802"/>
              <a:ext cx="1293935" cy="1079501"/>
            </a:xfrm>
            <a:prstGeom prst="hexagon">
              <a:avLst>
                <a:gd name="adj" fmla="val 32463"/>
                <a:gd name="vf" fmla="val 115470"/>
              </a:avLst>
            </a:prstGeom>
            <a:solidFill>
              <a:schemeClr val="accent3">
                <a:lumMod val="40000"/>
                <a:lumOff val="60000"/>
              </a:schemeClr>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latin typeface="Arial" charset="0"/>
                </a:rPr>
                <a:t>Ease of switching across service providers</a:t>
              </a:r>
            </a:p>
          </p:txBody>
        </p:sp>
        <p:sp>
          <p:nvSpPr>
            <p:cNvPr id="25" name="AutoShape 16"/>
            <p:cNvSpPr>
              <a:spLocks noChangeArrowheads="1"/>
            </p:cNvSpPr>
            <p:nvPr/>
          </p:nvSpPr>
          <p:spPr bwMode="gray">
            <a:xfrm>
              <a:off x="6019800" y="3048000"/>
              <a:ext cx="1292469" cy="1081088"/>
            </a:xfrm>
            <a:prstGeom prst="hexagon">
              <a:avLst>
                <a:gd name="adj" fmla="val 32379"/>
                <a:gd name="vf" fmla="val 115470"/>
              </a:avLst>
            </a:prstGeom>
            <a:solidFill>
              <a:schemeClr val="accent2">
                <a:lumMod val="60000"/>
                <a:lumOff val="40000"/>
              </a:schemeClr>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t>Experienced Professionals ,with  Support reliability</a:t>
              </a:r>
              <a:endParaRPr lang="en-US" sz="1000" b="1" dirty="0">
                <a:latin typeface="Arial" charset="0"/>
              </a:endParaRPr>
            </a:p>
          </p:txBody>
        </p:sp>
        <p:sp>
          <p:nvSpPr>
            <p:cNvPr id="26" name="AutoShape 18"/>
            <p:cNvSpPr>
              <a:spLocks noChangeArrowheads="1"/>
            </p:cNvSpPr>
            <p:nvPr/>
          </p:nvSpPr>
          <p:spPr bwMode="gray">
            <a:xfrm>
              <a:off x="4728842" y="3079052"/>
              <a:ext cx="1293935" cy="1081088"/>
            </a:xfrm>
            <a:prstGeom prst="hexagon">
              <a:avLst>
                <a:gd name="adj" fmla="val 32416"/>
                <a:gd name="vf" fmla="val 115470"/>
              </a:avLst>
            </a:prstGeom>
            <a:solidFill>
              <a:srgbClr val="C00000"/>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solidFill>
                    <a:srgbClr val="FFFFFF"/>
                  </a:solidFill>
                </a:rPr>
                <a:t>Multiple cloud Orchestration Options</a:t>
              </a:r>
            </a:p>
          </p:txBody>
        </p:sp>
        <p:sp>
          <p:nvSpPr>
            <p:cNvPr id="27" name="AutoShape 19"/>
            <p:cNvSpPr>
              <a:spLocks noChangeArrowheads="1"/>
            </p:cNvSpPr>
            <p:nvPr/>
          </p:nvSpPr>
          <p:spPr bwMode="gray">
            <a:xfrm>
              <a:off x="3692815" y="3631503"/>
              <a:ext cx="1293935" cy="1081088"/>
            </a:xfrm>
            <a:prstGeom prst="hexagon">
              <a:avLst>
                <a:gd name="adj" fmla="val 32416"/>
                <a:gd name="vf" fmla="val 115470"/>
              </a:avLst>
            </a:prstGeom>
            <a:solidFill>
              <a:srgbClr val="0070C0"/>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solidFill>
                    <a:srgbClr val="FFFFFF"/>
                  </a:solidFill>
                  <a:latin typeface="Arial" charset="0"/>
                </a:rPr>
                <a:t>Consolidated Revenue outflow view across Partners </a:t>
              </a:r>
            </a:p>
          </p:txBody>
        </p:sp>
        <p:sp>
          <p:nvSpPr>
            <p:cNvPr id="28" name="AutoShape 20"/>
            <p:cNvSpPr>
              <a:spLocks noChangeArrowheads="1"/>
            </p:cNvSpPr>
            <p:nvPr/>
          </p:nvSpPr>
          <p:spPr bwMode="gray">
            <a:xfrm>
              <a:off x="3692815" y="2505965"/>
              <a:ext cx="1293935" cy="1081088"/>
            </a:xfrm>
            <a:prstGeom prst="hexagon">
              <a:avLst>
                <a:gd name="adj" fmla="val 32416"/>
                <a:gd name="vf" fmla="val 115470"/>
              </a:avLst>
            </a:prstGeom>
            <a:solidFill>
              <a:schemeClr val="accent4">
                <a:lumMod val="75000"/>
              </a:schemeClr>
            </a:solidFill>
            <a:ln w="9525" algn="ctr">
              <a:noFill/>
              <a:miter lim="800000"/>
              <a:headEnd/>
              <a:tailEnd/>
            </a:ln>
          </p:spPr>
          <p:txBody>
            <a:bodyPr lIns="0" tIns="0" rIns="0" bIns="0" anchor="ctr"/>
            <a:lstStyle/>
            <a:p>
              <a:pPr algn="ctr" eaLnBrk="0" hangingPunct="0">
                <a:buClr>
                  <a:srgbClr val="00A28A"/>
                </a:buClr>
              </a:pPr>
              <a:r>
                <a:rPr lang="en-US" sz="1000" b="1" dirty="0">
                  <a:solidFill>
                    <a:srgbClr val="FFFFFF"/>
                  </a:solidFill>
                </a:rPr>
                <a:t>Access to more than 20 DC Locations</a:t>
              </a:r>
            </a:p>
          </p:txBody>
        </p:sp>
        <p:sp>
          <p:nvSpPr>
            <p:cNvPr id="29" name="AutoShape 8"/>
            <p:cNvSpPr>
              <a:spLocks noChangeArrowheads="1"/>
            </p:cNvSpPr>
            <p:nvPr/>
          </p:nvSpPr>
          <p:spPr bwMode="gray">
            <a:xfrm>
              <a:off x="2672955" y="4191891"/>
              <a:ext cx="1295400" cy="1079500"/>
            </a:xfrm>
            <a:prstGeom prst="hexagon">
              <a:avLst>
                <a:gd name="adj" fmla="val 32500"/>
                <a:gd name="vf" fmla="val 115470"/>
              </a:avLst>
            </a:prstGeom>
            <a:solidFill>
              <a:schemeClr val="tx2">
                <a:lumMod val="50000"/>
              </a:schemeClr>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t>Best Configuration  &amp; Best price comparison at global level</a:t>
              </a:r>
              <a:endParaRPr lang="en-US" sz="1000" b="1" dirty="0">
                <a:latin typeface="Arial" charset="0"/>
              </a:endParaRPr>
            </a:p>
          </p:txBody>
        </p:sp>
        <p:sp>
          <p:nvSpPr>
            <p:cNvPr id="30" name="AutoShape 8"/>
            <p:cNvSpPr>
              <a:spLocks noChangeArrowheads="1"/>
            </p:cNvSpPr>
            <p:nvPr/>
          </p:nvSpPr>
          <p:spPr bwMode="gray">
            <a:xfrm>
              <a:off x="4728842" y="1903507"/>
              <a:ext cx="1295400" cy="1079500"/>
            </a:xfrm>
            <a:prstGeom prst="hexagon">
              <a:avLst>
                <a:gd name="adj" fmla="val 32500"/>
                <a:gd name="vf" fmla="val 115470"/>
              </a:avLst>
            </a:prstGeom>
            <a:solidFill>
              <a:schemeClr val="tx1">
                <a:lumMod val="25000"/>
                <a:lumOff val="75000"/>
              </a:schemeClr>
            </a:solidFill>
            <a:ln w="9525" algn="ctr">
              <a:noFill/>
              <a:miter lim="800000"/>
              <a:headEnd/>
              <a:tailEnd/>
            </a:ln>
          </p:spPr>
          <p:txBody>
            <a:bodyPr lIns="0" tIns="0" rIns="0" bIns="0" anchor="ctr"/>
            <a:lstStyle/>
            <a:p>
              <a:pPr algn="ctr" eaLnBrk="0" hangingPunct="0">
                <a:buClr>
                  <a:srgbClr val="00A28A"/>
                </a:buClr>
                <a:buFont typeface="Times" pitchFamily="18" charset="0"/>
                <a:buNone/>
              </a:pPr>
              <a:r>
                <a:rPr lang="en-US" sz="1000" b="1" dirty="0"/>
                <a:t>Vendor Agnostic Advice &amp; Environment</a:t>
              </a:r>
              <a:endParaRPr lang="en-US" sz="1000" b="1" dirty="0">
                <a:latin typeface="Arial" charset="0"/>
              </a:endParaRPr>
            </a:p>
          </p:txBody>
        </p:sp>
      </p:grpSp>
    </p:spTree>
    <p:extLst>
      <p:ext uri="{BB962C8B-B14F-4D97-AF65-F5344CB8AC3E}">
        <p14:creationId xmlns:p14="http://schemas.microsoft.com/office/powerpoint/2010/main" val="40643215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3649" y="1342834"/>
            <a:ext cx="11769407" cy="904863"/>
          </a:xfrm>
          <a:prstGeom prst="rect">
            <a:avLst/>
          </a:prstGeom>
          <a:noFill/>
        </p:spPr>
        <p:txBody>
          <a:bodyPr wrap="square" lIns="91440" tIns="45720" rIns="91440" bIns="45720" rtlCol="0" anchor="ctr" anchorCtr="0">
            <a:spAutoFit/>
          </a:bodyPr>
          <a:lstStyle/>
          <a:p>
            <a:pPr algn="ctr">
              <a:lnSpc>
                <a:spcPct val="110000"/>
              </a:lnSpc>
              <a:spcAft>
                <a:spcPts val="800"/>
              </a:spcAft>
            </a:pPr>
            <a:r>
              <a:rPr lang="en-IN" sz="2400" dirty="0">
                <a:latin typeface="Proxima Nova Regular"/>
                <a:cs typeface="Proxima Nova Regular"/>
              </a:rPr>
              <a:t>DevOps is a way to align people, processes, and technology to enable </a:t>
            </a:r>
            <a:br>
              <a:rPr lang="en-IN" sz="2400" dirty="0">
                <a:latin typeface="Proxima Nova Regular"/>
                <a:cs typeface="Proxima Nova Regular"/>
              </a:rPr>
            </a:br>
            <a:r>
              <a:rPr lang="en-IN" sz="2400" dirty="0">
                <a:latin typeface="Proxima Nova Regular"/>
                <a:cs typeface="Proxima Nova Regular"/>
              </a:rPr>
              <a:t>unified application delivery and increase business agility</a:t>
            </a:r>
          </a:p>
        </p:txBody>
      </p:sp>
      <p:sp>
        <p:nvSpPr>
          <p:cNvPr id="6" name="Oval 5"/>
          <p:cNvSpPr>
            <a:spLocks noChangeAspect="1"/>
          </p:cNvSpPr>
          <p:nvPr/>
        </p:nvSpPr>
        <p:spPr>
          <a:xfrm>
            <a:off x="4684265" y="3271511"/>
            <a:ext cx="2884321" cy="2884557"/>
          </a:xfrm>
          <a:prstGeom prst="ellipse">
            <a:avLst/>
          </a:prstGeom>
          <a:noFill/>
          <a:ln w="31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Proxima Nova Regular"/>
              <a:cs typeface="Proxima Nova Regular"/>
            </a:endParaRPr>
          </a:p>
        </p:txBody>
      </p:sp>
      <p:pic>
        <p:nvPicPr>
          <p:cNvPr id="13" name="Picture 12"/>
          <p:cNvPicPr>
            <a:picLocks noChangeAspect="1"/>
          </p:cNvPicPr>
          <p:nvPr/>
        </p:nvPicPr>
        <p:blipFill>
          <a:blip r:embed="rId2"/>
          <a:stretch>
            <a:fillRect/>
          </a:stretch>
        </p:blipFill>
        <p:spPr>
          <a:xfrm>
            <a:off x="5650319" y="2695198"/>
            <a:ext cx="936069" cy="936069"/>
          </a:xfrm>
          <a:prstGeom prst="rect">
            <a:avLst/>
          </a:prstGeom>
          <a:ln w="88900" cap="sq" cmpd="thickThin">
            <a:noFill/>
            <a:prstDash val="solid"/>
            <a:miter lim="800000"/>
          </a:ln>
          <a:effectLst>
            <a:innerShdw blurRad="76200">
              <a:srgbClr val="000000"/>
            </a:innerShdw>
          </a:effectLst>
        </p:spPr>
      </p:pic>
      <p:pic>
        <p:nvPicPr>
          <p:cNvPr id="14" name="Picture 13"/>
          <p:cNvPicPr>
            <a:picLocks noChangeAspect="1"/>
          </p:cNvPicPr>
          <p:nvPr/>
        </p:nvPicPr>
        <p:blipFill>
          <a:blip r:embed="rId3"/>
          <a:stretch>
            <a:fillRect/>
          </a:stretch>
        </p:blipFill>
        <p:spPr>
          <a:xfrm>
            <a:off x="4264929" y="4471509"/>
            <a:ext cx="1015619" cy="1015619"/>
          </a:xfrm>
          <a:prstGeom prst="rect">
            <a:avLst/>
          </a:prstGeom>
        </p:spPr>
      </p:pic>
      <p:pic>
        <p:nvPicPr>
          <p:cNvPr id="16" name="Picture 15"/>
          <p:cNvPicPr>
            <a:picLocks noChangeAspect="1"/>
          </p:cNvPicPr>
          <p:nvPr/>
        </p:nvPicPr>
        <p:blipFill>
          <a:blip r:embed="rId4"/>
          <a:stretch>
            <a:fillRect/>
          </a:stretch>
        </p:blipFill>
        <p:spPr>
          <a:xfrm>
            <a:off x="7122839" y="4471510"/>
            <a:ext cx="936069" cy="936069"/>
          </a:xfrm>
          <a:prstGeom prst="rect">
            <a:avLst/>
          </a:prstGeom>
        </p:spPr>
      </p:pic>
      <p:sp>
        <p:nvSpPr>
          <p:cNvPr id="18" name="TextBox 17"/>
          <p:cNvSpPr txBox="1"/>
          <p:nvPr/>
        </p:nvSpPr>
        <p:spPr>
          <a:xfrm>
            <a:off x="5531482" y="2386048"/>
            <a:ext cx="1194893" cy="338554"/>
          </a:xfrm>
          <a:prstGeom prst="rect">
            <a:avLst/>
          </a:prstGeom>
          <a:noFill/>
        </p:spPr>
        <p:txBody>
          <a:bodyPr wrap="square" rtlCol="0">
            <a:spAutoFit/>
          </a:bodyPr>
          <a:lstStyle/>
          <a:p>
            <a:pPr algn="ctr"/>
            <a:r>
              <a:rPr lang="en-US" sz="1600" b="1" dirty="0">
                <a:latin typeface="Proxima Nova Regular"/>
                <a:cs typeface="Proxima Nova Regular"/>
              </a:rPr>
              <a:t>People</a:t>
            </a:r>
          </a:p>
        </p:txBody>
      </p:sp>
      <p:sp>
        <p:nvSpPr>
          <p:cNvPr id="22" name="TextBox 21"/>
          <p:cNvSpPr txBox="1"/>
          <p:nvPr/>
        </p:nvSpPr>
        <p:spPr>
          <a:xfrm>
            <a:off x="7930220" y="4655798"/>
            <a:ext cx="1497437" cy="338554"/>
          </a:xfrm>
          <a:prstGeom prst="rect">
            <a:avLst/>
          </a:prstGeom>
          <a:noFill/>
        </p:spPr>
        <p:txBody>
          <a:bodyPr wrap="square" rtlCol="0">
            <a:spAutoFit/>
          </a:bodyPr>
          <a:lstStyle/>
          <a:p>
            <a:pPr algn="ctr"/>
            <a:r>
              <a:rPr lang="en-US" sz="1600" b="1" dirty="0">
                <a:latin typeface="Proxima Nova Regular"/>
                <a:cs typeface="Proxima Nova Regular"/>
              </a:rPr>
              <a:t>Technology</a:t>
            </a:r>
          </a:p>
        </p:txBody>
      </p:sp>
      <p:sp>
        <p:nvSpPr>
          <p:cNvPr id="23" name="TextBox 22"/>
          <p:cNvSpPr txBox="1"/>
          <p:nvPr/>
        </p:nvSpPr>
        <p:spPr>
          <a:xfrm>
            <a:off x="2953108" y="4655798"/>
            <a:ext cx="1497437" cy="338554"/>
          </a:xfrm>
          <a:prstGeom prst="rect">
            <a:avLst/>
          </a:prstGeom>
          <a:noFill/>
        </p:spPr>
        <p:txBody>
          <a:bodyPr wrap="square" rtlCol="0">
            <a:spAutoFit/>
          </a:bodyPr>
          <a:lstStyle/>
          <a:p>
            <a:pPr algn="ctr"/>
            <a:r>
              <a:rPr lang="en-US" sz="1600" b="1" dirty="0">
                <a:latin typeface="Proxima Nova Regular"/>
                <a:cs typeface="Proxima Nova Regular"/>
              </a:rPr>
              <a:t>Process</a:t>
            </a:r>
          </a:p>
        </p:txBody>
      </p:sp>
      <p:sp>
        <p:nvSpPr>
          <p:cNvPr id="19" name="Rectangle 18"/>
          <p:cNvSpPr/>
          <p:nvPr/>
        </p:nvSpPr>
        <p:spPr>
          <a:xfrm>
            <a:off x="7453206" y="2497338"/>
            <a:ext cx="3033007" cy="994888"/>
          </a:xfrm>
          <a:prstGeom prst="rect">
            <a:avLst/>
          </a:prstGeom>
        </p:spPr>
        <p:txBody>
          <a:bodyPr wrap="square">
            <a:spAutoFit/>
          </a:bodyPr>
          <a:lstStyle/>
          <a:p>
            <a:pPr marL="228594" indent="-228594">
              <a:lnSpc>
                <a:spcPct val="110000"/>
              </a:lnSpc>
              <a:buFont typeface="Arial"/>
              <a:buChar char="•"/>
            </a:pPr>
            <a:r>
              <a:rPr lang="en-US" sz="1333" dirty="0">
                <a:latin typeface="Proxima Nova Regular"/>
                <a:cs typeface="Proxima Nova Regular"/>
              </a:rPr>
              <a:t>End-to-end implementation</a:t>
            </a:r>
          </a:p>
          <a:p>
            <a:pPr marL="228594" indent="-228594">
              <a:lnSpc>
                <a:spcPct val="110000"/>
              </a:lnSpc>
              <a:buFont typeface="Arial"/>
              <a:buChar char="•"/>
            </a:pPr>
            <a:r>
              <a:rPr lang="en-US" sz="1333" dirty="0">
                <a:latin typeface="Proxima Nova Regular"/>
                <a:cs typeface="Proxima Nova Regular"/>
              </a:rPr>
              <a:t>Strategy and vision workshops</a:t>
            </a:r>
          </a:p>
          <a:p>
            <a:pPr marL="228594" indent="-228594">
              <a:lnSpc>
                <a:spcPct val="110000"/>
              </a:lnSpc>
              <a:buFont typeface="Arial"/>
              <a:buChar char="•"/>
            </a:pPr>
            <a:r>
              <a:rPr lang="en-US" sz="1333" dirty="0">
                <a:latin typeface="Proxima Nova Regular"/>
                <a:cs typeface="Proxima Nova Regular"/>
              </a:rPr>
              <a:t>Maturity assessments</a:t>
            </a:r>
          </a:p>
          <a:p>
            <a:pPr marL="228594" indent="-228594">
              <a:lnSpc>
                <a:spcPct val="110000"/>
              </a:lnSpc>
              <a:buFont typeface="Arial"/>
              <a:buChar char="•"/>
            </a:pPr>
            <a:r>
              <a:rPr lang="en-US" sz="1333" dirty="0">
                <a:latin typeface="Proxima Nova Regular"/>
                <a:cs typeface="Proxima Nova Regular"/>
              </a:rPr>
              <a:t>Reference architecture</a:t>
            </a:r>
          </a:p>
        </p:txBody>
      </p:sp>
      <p:cxnSp>
        <p:nvCxnSpPr>
          <p:cNvPr id="25" name="Straight Connector 24"/>
          <p:cNvCxnSpPr/>
          <p:nvPr/>
        </p:nvCxnSpPr>
        <p:spPr>
          <a:xfrm>
            <a:off x="7381127" y="2443452"/>
            <a:ext cx="0" cy="105513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6" name="Isosceles Triangle 25"/>
          <p:cNvSpPr/>
          <p:nvPr/>
        </p:nvSpPr>
        <p:spPr>
          <a:xfrm rot="16200000">
            <a:off x="7084668" y="2902842"/>
            <a:ext cx="418593" cy="123665"/>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Proxima Nova Regular"/>
              <a:cs typeface="Proxima Nova Regular"/>
            </a:endParaRPr>
          </a:p>
        </p:txBody>
      </p:sp>
      <p:sp>
        <p:nvSpPr>
          <p:cNvPr id="27" name="Rectangle 26"/>
          <p:cNvSpPr/>
          <p:nvPr/>
        </p:nvSpPr>
        <p:spPr>
          <a:xfrm>
            <a:off x="8804395" y="5044454"/>
            <a:ext cx="2737711" cy="769250"/>
          </a:xfrm>
          <a:prstGeom prst="rect">
            <a:avLst/>
          </a:prstGeom>
        </p:spPr>
        <p:txBody>
          <a:bodyPr wrap="square">
            <a:spAutoFit/>
          </a:bodyPr>
          <a:lstStyle/>
          <a:p>
            <a:pPr marL="228594" indent="-228594">
              <a:lnSpc>
                <a:spcPct val="110000"/>
              </a:lnSpc>
              <a:buFont typeface="Arial"/>
              <a:buChar char="•"/>
            </a:pPr>
            <a:r>
              <a:rPr lang="en-US" sz="1333" dirty="0">
                <a:latin typeface="Proxima Nova Regular"/>
                <a:cs typeface="Proxima Nova Regular"/>
              </a:rPr>
              <a:t>Tools deployment and </a:t>
            </a:r>
            <a:br>
              <a:rPr lang="en-US" sz="1333" dirty="0">
                <a:latin typeface="Proxima Nova Regular"/>
                <a:cs typeface="Proxima Nova Regular"/>
              </a:rPr>
            </a:br>
            <a:r>
              <a:rPr lang="en-US" sz="1333" dirty="0">
                <a:latin typeface="Proxima Nova Regular"/>
                <a:cs typeface="Proxima Nova Regular"/>
              </a:rPr>
              <a:t>third-party integrations</a:t>
            </a:r>
          </a:p>
          <a:p>
            <a:pPr marL="228594" indent="-228594">
              <a:lnSpc>
                <a:spcPct val="110000"/>
              </a:lnSpc>
              <a:buFont typeface="Arial"/>
              <a:buChar char="•"/>
            </a:pPr>
            <a:r>
              <a:rPr lang="en-US" sz="1333" dirty="0">
                <a:latin typeface="Proxima Nova Regular"/>
                <a:cs typeface="Proxima Nova Regular"/>
              </a:rPr>
              <a:t>Template and accelerators</a:t>
            </a:r>
          </a:p>
        </p:txBody>
      </p:sp>
      <p:cxnSp>
        <p:nvCxnSpPr>
          <p:cNvPr id="28" name="Straight Connector 27"/>
          <p:cNvCxnSpPr/>
          <p:nvPr/>
        </p:nvCxnSpPr>
        <p:spPr>
          <a:xfrm>
            <a:off x="8732316" y="5079680"/>
            <a:ext cx="0" cy="105513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9" name="Isosceles Triangle 28"/>
          <p:cNvSpPr/>
          <p:nvPr/>
        </p:nvSpPr>
        <p:spPr>
          <a:xfrm rot="16200000">
            <a:off x="8435857" y="5539070"/>
            <a:ext cx="418593" cy="123665"/>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Proxima Nova Regular"/>
              <a:cs typeface="Proxima Nova Regular"/>
            </a:endParaRPr>
          </a:p>
        </p:txBody>
      </p:sp>
      <p:sp>
        <p:nvSpPr>
          <p:cNvPr id="30" name="Rectangle 29"/>
          <p:cNvSpPr/>
          <p:nvPr/>
        </p:nvSpPr>
        <p:spPr>
          <a:xfrm>
            <a:off x="565459" y="5025130"/>
            <a:ext cx="2791704" cy="994888"/>
          </a:xfrm>
          <a:prstGeom prst="rect">
            <a:avLst/>
          </a:prstGeom>
        </p:spPr>
        <p:txBody>
          <a:bodyPr wrap="square">
            <a:spAutoFit/>
          </a:bodyPr>
          <a:lstStyle/>
          <a:p>
            <a:pPr marL="228594" indent="-228594">
              <a:lnSpc>
                <a:spcPct val="110000"/>
              </a:lnSpc>
              <a:buFont typeface="Arial"/>
              <a:buChar char="•"/>
            </a:pPr>
            <a:r>
              <a:rPr lang="en-US" sz="1333" dirty="0">
                <a:latin typeface="Proxima Nova Regular"/>
                <a:cs typeface="Proxima Nova Regular"/>
              </a:rPr>
              <a:t>Best practices: processes and methodologies</a:t>
            </a:r>
          </a:p>
          <a:p>
            <a:pPr marL="228594" indent="-228594">
              <a:lnSpc>
                <a:spcPct val="110000"/>
              </a:lnSpc>
              <a:buFont typeface="Arial"/>
              <a:buChar char="•"/>
            </a:pPr>
            <a:r>
              <a:rPr lang="en-US" sz="1333" dirty="0">
                <a:latin typeface="Proxima Nova Regular"/>
                <a:cs typeface="Proxima Nova Regular"/>
              </a:rPr>
              <a:t>Process automation and workflows</a:t>
            </a:r>
          </a:p>
        </p:txBody>
      </p:sp>
      <p:cxnSp>
        <p:nvCxnSpPr>
          <p:cNvPr id="37" name="Straight Connector 36"/>
          <p:cNvCxnSpPr/>
          <p:nvPr/>
        </p:nvCxnSpPr>
        <p:spPr>
          <a:xfrm rot="10800000">
            <a:off x="3352335" y="5089010"/>
            <a:ext cx="0" cy="105513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8" name="Isosceles Triangle 37"/>
          <p:cNvSpPr/>
          <p:nvPr/>
        </p:nvSpPr>
        <p:spPr>
          <a:xfrm rot="5400000">
            <a:off x="3204872" y="5548401"/>
            <a:ext cx="418593" cy="123665"/>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Proxima Nova Regular"/>
              <a:cs typeface="Proxima Nova Regular"/>
            </a:endParaRPr>
          </a:p>
        </p:txBody>
      </p:sp>
      <p:sp>
        <p:nvSpPr>
          <p:cNvPr id="2" name="Title 1"/>
          <p:cNvSpPr>
            <a:spLocks noGrp="1"/>
          </p:cNvSpPr>
          <p:nvPr>
            <p:ph type="title"/>
          </p:nvPr>
        </p:nvSpPr>
        <p:spPr>
          <a:xfrm>
            <a:off x="558799" y="437300"/>
            <a:ext cx="5091519" cy="403957"/>
          </a:xfrm>
        </p:spPr>
        <p:txBody>
          <a:bodyPr/>
          <a:lstStyle/>
          <a:p>
            <a:r>
              <a:rPr lang="en-US" dirty="0"/>
              <a:t>DevOps </a:t>
            </a:r>
          </a:p>
        </p:txBody>
      </p:sp>
      <p:sp>
        <p:nvSpPr>
          <p:cNvPr id="3" name="Rectangle 2"/>
          <p:cNvSpPr/>
          <p:nvPr/>
        </p:nvSpPr>
        <p:spPr>
          <a:xfrm>
            <a:off x="565459" y="761837"/>
            <a:ext cx="2941831" cy="403957"/>
          </a:xfrm>
          <a:prstGeom prst="rect">
            <a:avLst/>
          </a:prstGeom>
        </p:spPr>
        <p:txBody>
          <a:bodyPr wrap="none">
            <a:spAutoFit/>
          </a:bodyPr>
          <a:lstStyle/>
          <a:p>
            <a:pPr defTabSz="685835">
              <a:lnSpc>
                <a:spcPct val="90000"/>
              </a:lnSpc>
              <a:spcBef>
                <a:spcPts val="750"/>
              </a:spcBef>
            </a:pPr>
            <a:r>
              <a:rPr lang="en-US" sz="2250" b="1" dirty="0">
                <a:solidFill>
                  <a:srgbClr val="92D050"/>
                </a:solidFill>
                <a:ea typeface="Roboto Condensed" panose="02000000000000000000" pitchFamily="2" charset="0"/>
              </a:rPr>
              <a:t>AGILE Methodology</a:t>
            </a:r>
          </a:p>
        </p:txBody>
      </p:sp>
      <p:sp>
        <p:nvSpPr>
          <p:cNvPr id="24" name="Slide Number Placeholder 3"/>
          <p:cNvSpPr>
            <a:spLocks noGrp="1"/>
          </p:cNvSpPr>
          <p:nvPr>
            <p:ph type="sldNum" sz="quarter" idx="10"/>
          </p:nvPr>
        </p:nvSpPr>
        <p:spPr>
          <a:xfrm>
            <a:off x="10727441" y="6278930"/>
            <a:ext cx="1155700" cy="215444"/>
          </a:xfrm>
        </p:spPr>
        <p:txBody>
          <a:bodyPr/>
          <a:lstStyle/>
          <a:p>
            <a:r>
              <a:rPr lang="en-US" dirty="0"/>
              <a:t>14</a:t>
            </a:r>
          </a:p>
        </p:txBody>
      </p:sp>
    </p:spTree>
    <p:extLst>
      <p:ext uri="{BB962C8B-B14F-4D97-AF65-F5344CB8AC3E}">
        <p14:creationId xmlns:p14="http://schemas.microsoft.com/office/powerpoint/2010/main" val="2079022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graphicFrame>
        <p:nvGraphicFramePr>
          <p:cNvPr id="13" name="Diagram 12"/>
          <p:cNvGraphicFramePr/>
          <p:nvPr>
            <p:extLst/>
          </p:nvPr>
        </p:nvGraphicFramePr>
        <p:xfrm>
          <a:off x="228600" y="1907626"/>
          <a:ext cx="11736437" cy="1309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p:cNvGrpSpPr/>
          <p:nvPr/>
        </p:nvGrpSpPr>
        <p:grpSpPr>
          <a:xfrm>
            <a:off x="228599" y="3617243"/>
            <a:ext cx="2544000" cy="3115336"/>
            <a:chOff x="171449" y="2492366"/>
            <a:chExt cx="1637584" cy="2336502"/>
          </a:xfrm>
        </p:grpSpPr>
        <p:sp>
          <p:nvSpPr>
            <p:cNvPr id="14" name="Rectangle 13"/>
            <p:cNvSpPr/>
            <p:nvPr/>
          </p:nvSpPr>
          <p:spPr>
            <a:xfrm>
              <a:off x="171449" y="2492366"/>
              <a:ext cx="1637584" cy="2336502"/>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28594" indent="-228594">
                <a:buFont typeface="Arial"/>
                <a:buChar char="•"/>
              </a:pPr>
              <a:endParaRPr lang="en-US" sz="1333" dirty="0">
                <a:solidFill>
                  <a:srgbClr val="000000"/>
                </a:solidFill>
                <a:latin typeface="Proxima Nova Regular"/>
                <a:cs typeface="Proxima Nova Regular"/>
              </a:endParaRPr>
            </a:p>
          </p:txBody>
        </p:sp>
        <p:sp>
          <p:nvSpPr>
            <p:cNvPr id="18" name="Rectangle 17"/>
            <p:cNvSpPr/>
            <p:nvPr/>
          </p:nvSpPr>
          <p:spPr>
            <a:xfrm>
              <a:off x="171450" y="2492366"/>
              <a:ext cx="1637583" cy="434744"/>
            </a:xfrm>
            <a:prstGeom prst="rect">
              <a:avLst/>
            </a:prstGeom>
            <a:solidFill>
              <a:schemeClr val="tx2">
                <a:lumMod val="85000"/>
              </a:schemeClr>
            </a:solidFill>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0000"/>
                  </a:solidFill>
                  <a:latin typeface="Proxima Nova Regular"/>
                  <a:cs typeface="Proxima Nova Regular"/>
                </a:rPr>
                <a:t>Phase – 1</a:t>
              </a:r>
              <a:r>
                <a:rPr lang="en-US" sz="2400" dirty="0">
                  <a:solidFill>
                    <a:srgbClr val="000000"/>
                  </a:solidFill>
                  <a:latin typeface="Proxima Nova Regular"/>
                  <a:cs typeface="Proxima Nova Regular"/>
                </a:rPr>
                <a:t> </a:t>
              </a:r>
            </a:p>
          </p:txBody>
        </p:sp>
      </p:grpSp>
      <p:sp>
        <p:nvSpPr>
          <p:cNvPr id="17" name="TextBox 16"/>
          <p:cNvSpPr txBox="1"/>
          <p:nvPr/>
        </p:nvSpPr>
        <p:spPr>
          <a:xfrm>
            <a:off x="228601" y="4228856"/>
            <a:ext cx="2543999" cy="2554545"/>
          </a:xfrm>
          <a:prstGeom prst="rect">
            <a:avLst/>
          </a:prstGeom>
          <a:solidFill>
            <a:schemeClr val="bg1">
              <a:lumMod val="95000"/>
            </a:schemeClr>
          </a:solidFill>
        </p:spPr>
        <p:txBody>
          <a:bodyPr wrap="square" rtlCol="0">
            <a:spAutoFit/>
          </a:bodyPr>
          <a:lstStyle/>
          <a:p>
            <a:pPr marL="112181" indent="-112181">
              <a:buFont typeface="Arial"/>
              <a:buChar char="•"/>
            </a:pPr>
            <a:r>
              <a:rPr lang="en-US" sz="1600" dirty="0">
                <a:latin typeface="Proxima Nova Regular"/>
                <a:cs typeface="Proxima Nova Regular"/>
              </a:rPr>
              <a:t>Assess the DevOps people, process, tools maturity</a:t>
            </a:r>
          </a:p>
          <a:p>
            <a:pPr marL="112181" indent="-112181">
              <a:buFont typeface="Arial"/>
              <a:buChar char="•"/>
            </a:pPr>
            <a:r>
              <a:rPr lang="en-US" sz="1600" dirty="0">
                <a:latin typeface="Proxima Nova Regular"/>
                <a:cs typeface="Proxima Nova Regular"/>
              </a:rPr>
              <a:t>Implementing Demand Management and Financial Management Processes</a:t>
            </a:r>
          </a:p>
          <a:p>
            <a:pPr marL="112181" indent="-112181">
              <a:buFont typeface="Arial"/>
              <a:buChar char="•"/>
            </a:pPr>
            <a:r>
              <a:rPr lang="en-US" sz="1600" dirty="0">
                <a:latin typeface="Proxima Nova Regular"/>
                <a:cs typeface="Proxima Nova Regular"/>
              </a:rPr>
              <a:t>Business Value Articulation for DevOps</a:t>
            </a:r>
          </a:p>
          <a:p>
            <a:pPr marL="380990" indent="-380990">
              <a:buFont typeface="Arial"/>
              <a:buChar char="•"/>
            </a:pPr>
            <a:endParaRPr lang="en-US" sz="1600" dirty="0">
              <a:latin typeface="Proxima Nova Regular"/>
              <a:cs typeface="Proxima Nova Regular"/>
            </a:endParaRPr>
          </a:p>
        </p:txBody>
      </p:sp>
      <p:grpSp>
        <p:nvGrpSpPr>
          <p:cNvPr id="24" name="Group 23"/>
          <p:cNvGrpSpPr/>
          <p:nvPr/>
        </p:nvGrpSpPr>
        <p:grpSpPr>
          <a:xfrm>
            <a:off x="3286121" y="3617243"/>
            <a:ext cx="2544000" cy="3115336"/>
            <a:chOff x="1889551" y="2492366"/>
            <a:chExt cx="1637584" cy="2336502"/>
          </a:xfrm>
        </p:grpSpPr>
        <p:grpSp>
          <p:nvGrpSpPr>
            <p:cNvPr id="21" name="Group 20"/>
            <p:cNvGrpSpPr/>
            <p:nvPr/>
          </p:nvGrpSpPr>
          <p:grpSpPr>
            <a:xfrm>
              <a:off x="1889551" y="2492366"/>
              <a:ext cx="1637584" cy="2336502"/>
              <a:chOff x="171449" y="2492366"/>
              <a:chExt cx="1637584" cy="2336502"/>
            </a:xfrm>
          </p:grpSpPr>
          <p:sp>
            <p:nvSpPr>
              <p:cNvPr id="22" name="Rectangle 21"/>
              <p:cNvSpPr/>
              <p:nvPr/>
            </p:nvSpPr>
            <p:spPr>
              <a:xfrm>
                <a:off x="171449" y="2492366"/>
                <a:ext cx="1637584" cy="2336502"/>
              </a:xfrm>
              <a:prstGeom prst="rect">
                <a:avLst/>
              </a:prstGeom>
              <a:solidFill>
                <a:schemeClr val="bg2">
                  <a:lumMod val="85000"/>
                </a:schemeClr>
              </a:solid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28594" indent="-228594">
                  <a:buFont typeface="Arial"/>
                  <a:buChar char="•"/>
                </a:pPr>
                <a:endParaRPr lang="en-US" sz="1333" dirty="0">
                  <a:solidFill>
                    <a:srgbClr val="000000"/>
                  </a:solidFill>
                  <a:latin typeface="Proxima Nova Regular"/>
                  <a:cs typeface="Proxima Nova Regular"/>
                </a:endParaRPr>
              </a:p>
            </p:txBody>
          </p:sp>
          <p:sp>
            <p:nvSpPr>
              <p:cNvPr id="23" name="Rectangle 22"/>
              <p:cNvSpPr/>
              <p:nvPr/>
            </p:nvSpPr>
            <p:spPr>
              <a:xfrm>
                <a:off x="171450" y="2492366"/>
                <a:ext cx="1637583" cy="434744"/>
              </a:xfrm>
              <a:prstGeom prst="rect">
                <a:avLst/>
              </a:prstGeom>
              <a:no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0000"/>
                    </a:solidFill>
                    <a:latin typeface="Proxima Nova Regular"/>
                    <a:cs typeface="Proxima Nova Regular"/>
                  </a:rPr>
                  <a:t>Phase – 2 </a:t>
                </a:r>
              </a:p>
            </p:txBody>
          </p:sp>
        </p:grpSp>
        <p:sp>
          <p:nvSpPr>
            <p:cNvPr id="27" name="TextBox 26"/>
            <p:cNvSpPr txBox="1"/>
            <p:nvPr/>
          </p:nvSpPr>
          <p:spPr>
            <a:xfrm>
              <a:off x="1889551" y="2951076"/>
              <a:ext cx="1637583" cy="1546577"/>
            </a:xfrm>
            <a:prstGeom prst="rect">
              <a:avLst/>
            </a:prstGeom>
            <a:noFill/>
            <a:ln>
              <a:noFill/>
            </a:ln>
          </p:spPr>
          <p:txBody>
            <a:bodyPr wrap="square" rtlCol="0">
              <a:spAutoFit/>
            </a:bodyPr>
            <a:lstStyle/>
            <a:p>
              <a:pPr marL="228594" indent="-228594">
                <a:buFont typeface="Arial"/>
                <a:buChar char="•"/>
              </a:pPr>
              <a:r>
                <a:rPr lang="en-US" sz="1600" dirty="0">
                  <a:latin typeface="Proxima Nova Regular"/>
                  <a:cs typeface="Proxima Nova Regular"/>
                </a:rPr>
                <a:t>Designing Capacity, Availability and </a:t>
              </a:r>
              <a:br>
                <a:rPr lang="en-US" sz="1600" dirty="0">
                  <a:latin typeface="Proxima Nova Regular"/>
                  <a:cs typeface="Proxima Nova Regular"/>
                </a:rPr>
              </a:br>
              <a:r>
                <a:rPr lang="en-US" sz="1600" dirty="0">
                  <a:latin typeface="Proxima Nova Regular"/>
                  <a:cs typeface="Proxima Nova Regular"/>
                </a:rPr>
                <a:t>Info-Sec Management Processes</a:t>
              </a:r>
            </a:p>
            <a:p>
              <a:pPr marL="228594" indent="-228594">
                <a:buFont typeface="Arial"/>
                <a:buChar char="•"/>
              </a:pPr>
              <a:r>
                <a:rPr lang="en-US" sz="1600" dirty="0">
                  <a:latin typeface="Proxima Nova Regular"/>
                  <a:cs typeface="Proxima Nova Regular"/>
                </a:rPr>
                <a:t>Defining Organizational Structure for DevOps</a:t>
              </a:r>
            </a:p>
            <a:p>
              <a:pPr marL="228594" indent="-228594">
                <a:buFont typeface="Arial"/>
                <a:buChar char="•"/>
              </a:pPr>
              <a:r>
                <a:rPr lang="en-US" sz="1600" dirty="0">
                  <a:latin typeface="Proxima Nova Regular"/>
                  <a:cs typeface="Proxima Nova Regular"/>
                </a:rPr>
                <a:t>Establishing </a:t>
              </a:r>
              <a:br>
                <a:rPr lang="en-US" sz="1600" dirty="0">
                  <a:latin typeface="Proxima Nova Regular"/>
                  <a:cs typeface="Proxima Nova Regular"/>
                </a:rPr>
              </a:br>
              <a:r>
                <a:rPr lang="en-US" sz="1600" dirty="0">
                  <a:latin typeface="Proxima Nova Regular"/>
                  <a:cs typeface="Proxima Nova Regular"/>
                </a:rPr>
                <a:t>SLAs &amp; OLAs</a:t>
              </a:r>
            </a:p>
          </p:txBody>
        </p:sp>
      </p:grpSp>
      <p:grpSp>
        <p:nvGrpSpPr>
          <p:cNvPr id="29" name="Group 28"/>
          <p:cNvGrpSpPr/>
          <p:nvPr/>
        </p:nvGrpSpPr>
        <p:grpSpPr>
          <a:xfrm>
            <a:off x="6345735" y="3617243"/>
            <a:ext cx="2544000" cy="3115336"/>
            <a:chOff x="1889551" y="2492366"/>
            <a:chExt cx="1637584" cy="2336502"/>
          </a:xfrm>
          <a:solidFill>
            <a:schemeClr val="bg1">
              <a:lumMod val="85000"/>
            </a:schemeClr>
          </a:solidFill>
        </p:grpSpPr>
        <p:grpSp>
          <p:nvGrpSpPr>
            <p:cNvPr id="30" name="Group 29"/>
            <p:cNvGrpSpPr/>
            <p:nvPr/>
          </p:nvGrpSpPr>
          <p:grpSpPr>
            <a:xfrm>
              <a:off x="1889551" y="2492366"/>
              <a:ext cx="1637584" cy="2336502"/>
              <a:chOff x="171449" y="2492366"/>
              <a:chExt cx="1637584" cy="2336502"/>
            </a:xfrm>
            <a:grpFill/>
          </p:grpSpPr>
          <p:sp>
            <p:nvSpPr>
              <p:cNvPr id="32" name="Rectangle 31"/>
              <p:cNvSpPr/>
              <p:nvPr/>
            </p:nvSpPr>
            <p:spPr>
              <a:xfrm>
                <a:off x="171449" y="2492366"/>
                <a:ext cx="1637584" cy="2336502"/>
              </a:xfrm>
              <a:prstGeom prst="rect">
                <a:avLst/>
              </a:prstGeom>
              <a:grp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28594" indent="-228594">
                  <a:buFont typeface="Arial"/>
                  <a:buChar char="•"/>
                </a:pPr>
                <a:endParaRPr lang="en-US" sz="1333" dirty="0">
                  <a:solidFill>
                    <a:srgbClr val="000000"/>
                  </a:solidFill>
                  <a:latin typeface="Proxima Nova Regular"/>
                  <a:cs typeface="Proxima Nova Regular"/>
                </a:endParaRPr>
              </a:p>
            </p:txBody>
          </p:sp>
          <p:sp>
            <p:nvSpPr>
              <p:cNvPr id="33" name="Rectangle 32"/>
              <p:cNvSpPr/>
              <p:nvPr/>
            </p:nvSpPr>
            <p:spPr>
              <a:xfrm>
                <a:off x="171450" y="2492366"/>
                <a:ext cx="1637583" cy="434744"/>
              </a:xfrm>
              <a:prstGeom prst="rect">
                <a:avLst/>
              </a:prstGeom>
              <a:grp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0000"/>
                    </a:solidFill>
                    <a:latin typeface="Proxima Nova Regular"/>
                    <a:cs typeface="Proxima Nova Regular"/>
                  </a:rPr>
                  <a:t>Phase – 3 </a:t>
                </a:r>
              </a:p>
            </p:txBody>
          </p:sp>
        </p:grpSp>
        <p:sp>
          <p:nvSpPr>
            <p:cNvPr id="31" name="TextBox 30"/>
            <p:cNvSpPr txBox="1"/>
            <p:nvPr/>
          </p:nvSpPr>
          <p:spPr>
            <a:xfrm>
              <a:off x="1889551" y="2951076"/>
              <a:ext cx="1637583" cy="1731243"/>
            </a:xfrm>
            <a:prstGeom prst="rect">
              <a:avLst/>
            </a:prstGeom>
            <a:grpFill/>
            <a:ln>
              <a:noFill/>
            </a:ln>
          </p:spPr>
          <p:txBody>
            <a:bodyPr wrap="square" rtlCol="0">
              <a:spAutoFit/>
            </a:bodyPr>
            <a:lstStyle/>
            <a:p>
              <a:pPr marL="228594" indent="-228594">
                <a:buFont typeface="Arial"/>
                <a:buChar char="•"/>
              </a:pPr>
              <a:r>
                <a:rPr lang="en-US" sz="1600" dirty="0">
                  <a:latin typeface="Proxima Nova Regular"/>
                  <a:cs typeface="Proxima Nova Regular"/>
                </a:rPr>
                <a:t>Training &amp; Onboarding DevOps Teams</a:t>
              </a:r>
            </a:p>
            <a:p>
              <a:pPr marL="228594" indent="-228594">
                <a:buFont typeface="Arial"/>
                <a:buChar char="•"/>
              </a:pPr>
              <a:r>
                <a:rPr lang="en-US" sz="1600" dirty="0">
                  <a:latin typeface="Proxima Nova Regular"/>
                  <a:cs typeface="Proxima Nova Regular"/>
                </a:rPr>
                <a:t>Implementing Agile Methodology</a:t>
              </a:r>
            </a:p>
            <a:p>
              <a:pPr marL="228594" indent="-228594">
                <a:buFont typeface="Arial"/>
                <a:buChar char="•"/>
              </a:pPr>
              <a:r>
                <a:rPr lang="en-US" sz="1600" dirty="0">
                  <a:latin typeface="Proxima Nova Regular"/>
                  <a:cs typeface="Proxima Nova Regular"/>
                </a:rPr>
                <a:t>Implementing Tools Required for DevOps</a:t>
              </a:r>
            </a:p>
            <a:p>
              <a:pPr marL="228594" indent="-228594">
                <a:buFont typeface="Arial"/>
                <a:buChar char="•"/>
              </a:pPr>
              <a:r>
                <a:rPr lang="en-US" sz="1600" dirty="0">
                  <a:latin typeface="Proxima Nova Regular"/>
                  <a:cs typeface="Proxima Nova Regular"/>
                </a:rPr>
                <a:t>Defining Change, Release and Testing Processes</a:t>
              </a:r>
            </a:p>
          </p:txBody>
        </p:sp>
      </p:grpSp>
      <p:grpSp>
        <p:nvGrpSpPr>
          <p:cNvPr id="34" name="Group 33"/>
          <p:cNvGrpSpPr/>
          <p:nvPr/>
        </p:nvGrpSpPr>
        <p:grpSpPr>
          <a:xfrm>
            <a:off x="9424540" y="3617244"/>
            <a:ext cx="2540497" cy="3115336"/>
            <a:chOff x="1889551" y="2492366"/>
            <a:chExt cx="1637584" cy="2336502"/>
          </a:xfrm>
          <a:solidFill>
            <a:schemeClr val="bg1">
              <a:lumMod val="75000"/>
            </a:schemeClr>
          </a:solidFill>
        </p:grpSpPr>
        <p:grpSp>
          <p:nvGrpSpPr>
            <p:cNvPr id="35" name="Group 34"/>
            <p:cNvGrpSpPr/>
            <p:nvPr/>
          </p:nvGrpSpPr>
          <p:grpSpPr>
            <a:xfrm>
              <a:off x="1889551" y="2492366"/>
              <a:ext cx="1637584" cy="2336502"/>
              <a:chOff x="171449" y="2492366"/>
              <a:chExt cx="1637584" cy="2336502"/>
            </a:xfrm>
            <a:grpFill/>
          </p:grpSpPr>
          <p:sp>
            <p:nvSpPr>
              <p:cNvPr id="37" name="Rectangle 36"/>
              <p:cNvSpPr/>
              <p:nvPr/>
            </p:nvSpPr>
            <p:spPr>
              <a:xfrm>
                <a:off x="171449" y="2492366"/>
                <a:ext cx="1637584" cy="2336502"/>
              </a:xfrm>
              <a:prstGeom prst="rect">
                <a:avLst/>
              </a:prstGeom>
              <a:grpFill/>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28594" indent="-228594">
                  <a:buFont typeface="Arial"/>
                  <a:buChar char="•"/>
                </a:pPr>
                <a:endParaRPr lang="en-US" sz="1333" dirty="0">
                  <a:solidFill>
                    <a:srgbClr val="000000"/>
                  </a:solidFill>
                  <a:latin typeface="Proxima Nova Regular"/>
                  <a:cs typeface="Proxima Nova Regular"/>
                </a:endParaRPr>
              </a:p>
            </p:txBody>
          </p:sp>
          <p:sp>
            <p:nvSpPr>
              <p:cNvPr id="38" name="Rectangle 37"/>
              <p:cNvSpPr/>
              <p:nvPr/>
            </p:nvSpPr>
            <p:spPr>
              <a:xfrm>
                <a:off x="171450" y="2492366"/>
                <a:ext cx="1637583" cy="434744"/>
              </a:xfrm>
              <a:prstGeom prst="rect">
                <a:avLst/>
              </a:prstGeom>
              <a:grpFill/>
              <a:ln w="635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solidFill>
                      <a:srgbClr val="000000"/>
                    </a:solidFill>
                    <a:latin typeface="Proxima Nova Regular"/>
                    <a:cs typeface="Proxima Nova Regular"/>
                  </a:rPr>
                  <a:t>Phase – 4</a:t>
                </a:r>
                <a:r>
                  <a:rPr lang="en-US" sz="2400" dirty="0">
                    <a:solidFill>
                      <a:srgbClr val="000000"/>
                    </a:solidFill>
                    <a:latin typeface="Proxima Nova Regular"/>
                    <a:cs typeface="Proxima Nova Regular"/>
                  </a:rPr>
                  <a:t> </a:t>
                </a:r>
              </a:p>
            </p:txBody>
          </p:sp>
        </p:grpSp>
        <p:sp>
          <p:nvSpPr>
            <p:cNvPr id="36" name="TextBox 35"/>
            <p:cNvSpPr txBox="1"/>
            <p:nvPr/>
          </p:nvSpPr>
          <p:spPr>
            <a:xfrm>
              <a:off x="1889551" y="2951076"/>
              <a:ext cx="1637583" cy="1546577"/>
            </a:xfrm>
            <a:prstGeom prst="rect">
              <a:avLst/>
            </a:prstGeom>
            <a:grpFill/>
            <a:ln>
              <a:noFill/>
            </a:ln>
          </p:spPr>
          <p:txBody>
            <a:bodyPr wrap="square" rtlCol="0">
              <a:spAutoFit/>
            </a:bodyPr>
            <a:lstStyle/>
            <a:p>
              <a:pPr marL="228594" indent="-228594">
                <a:buFont typeface="Arial"/>
                <a:buChar char="•"/>
              </a:pPr>
              <a:r>
                <a:rPr lang="en-US" sz="1600" dirty="0">
                  <a:latin typeface="Proxima Nova Regular"/>
                  <a:cs typeface="Proxima Nova Regular"/>
                </a:rPr>
                <a:t>Implementing Incident, Problem, Knowledge and Event Management Processes</a:t>
              </a:r>
            </a:p>
            <a:p>
              <a:pPr marL="228594" indent="-228594">
                <a:buFont typeface="Arial"/>
                <a:buChar char="•"/>
              </a:pPr>
              <a:r>
                <a:rPr lang="en-US" sz="1600" dirty="0">
                  <a:latin typeface="Proxima Nova Regular"/>
                  <a:cs typeface="Proxima Nova Regular"/>
                </a:rPr>
                <a:t>Establishing a Continual Improvement Framework</a:t>
              </a:r>
            </a:p>
          </p:txBody>
        </p:sp>
      </p:grpSp>
      <p:sp>
        <p:nvSpPr>
          <p:cNvPr id="26" name="Up-Down Arrow 25"/>
          <p:cNvSpPr/>
          <p:nvPr/>
        </p:nvSpPr>
        <p:spPr>
          <a:xfrm>
            <a:off x="1293878"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40" name="Up-Down Arrow 39"/>
          <p:cNvSpPr/>
          <p:nvPr/>
        </p:nvSpPr>
        <p:spPr>
          <a:xfrm>
            <a:off x="3621594"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41" name="Up-Down Arrow 40"/>
          <p:cNvSpPr/>
          <p:nvPr/>
        </p:nvSpPr>
        <p:spPr>
          <a:xfrm>
            <a:off x="5187026"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42" name="Up-Down Arrow 41"/>
          <p:cNvSpPr/>
          <p:nvPr/>
        </p:nvSpPr>
        <p:spPr>
          <a:xfrm>
            <a:off x="6528824"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43" name="Up-Down Arrow 42"/>
          <p:cNvSpPr/>
          <p:nvPr/>
        </p:nvSpPr>
        <p:spPr>
          <a:xfrm>
            <a:off x="8238020"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44" name="Up-Down Arrow 43"/>
          <p:cNvSpPr/>
          <p:nvPr/>
        </p:nvSpPr>
        <p:spPr>
          <a:xfrm>
            <a:off x="10533383" y="3105985"/>
            <a:ext cx="367397" cy="479999"/>
          </a:xfrm>
          <a:prstGeom prst="upDownArrow">
            <a:avLst/>
          </a:prstGeom>
          <a:solidFill>
            <a:srgbClr val="C0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FFFFFF"/>
              </a:solidFill>
              <a:latin typeface="Proxima Nova Regular"/>
              <a:cs typeface="Proxima Nova Regular"/>
            </a:endParaRPr>
          </a:p>
        </p:txBody>
      </p:sp>
      <p:sp>
        <p:nvSpPr>
          <p:cNvPr id="39" name="TextBox 38"/>
          <p:cNvSpPr txBox="1"/>
          <p:nvPr/>
        </p:nvSpPr>
        <p:spPr>
          <a:xfrm>
            <a:off x="-22101" y="1199168"/>
            <a:ext cx="11769407" cy="686470"/>
          </a:xfrm>
          <a:prstGeom prst="rect">
            <a:avLst/>
          </a:prstGeom>
          <a:noFill/>
        </p:spPr>
        <p:txBody>
          <a:bodyPr wrap="square" lIns="91440" tIns="45720" rIns="91440" bIns="45720" rtlCol="0" anchor="ctr" anchorCtr="0">
            <a:spAutoFit/>
          </a:bodyPr>
          <a:lstStyle/>
          <a:p>
            <a:pPr algn="ctr">
              <a:lnSpc>
                <a:spcPct val="110000"/>
              </a:lnSpc>
            </a:pPr>
            <a:r>
              <a:rPr lang="en-US" sz="1600" dirty="0"/>
              <a:t>We take a collaborative approach to address the challenges faced by the organizations </a:t>
            </a:r>
            <a:br>
              <a:rPr lang="en-US" sz="1600" dirty="0"/>
            </a:br>
            <a:r>
              <a:rPr lang="en-US" sz="1600" dirty="0"/>
              <a:t>and ensure our client success through 'Continuous Planning', 'Continuous Integration' &amp; 'Continuous Delivery</a:t>
            </a:r>
            <a:r>
              <a:rPr lang="en-US" dirty="0"/>
              <a:t>'</a:t>
            </a:r>
          </a:p>
        </p:txBody>
      </p:sp>
      <p:sp>
        <p:nvSpPr>
          <p:cNvPr id="2" name="Title 1"/>
          <p:cNvSpPr>
            <a:spLocks noGrp="1"/>
          </p:cNvSpPr>
          <p:nvPr>
            <p:ph type="title"/>
          </p:nvPr>
        </p:nvSpPr>
        <p:spPr>
          <a:xfrm>
            <a:off x="572447" y="483587"/>
            <a:ext cx="3632200" cy="715581"/>
          </a:xfrm>
        </p:spPr>
        <p:txBody>
          <a:bodyPr/>
          <a:lstStyle/>
          <a:p>
            <a:pPr>
              <a:spcBef>
                <a:spcPts val="750"/>
              </a:spcBef>
            </a:pPr>
            <a:r>
              <a:rPr lang="en-US" dirty="0"/>
              <a:t>DevOps</a:t>
            </a:r>
            <a:br>
              <a:rPr lang="en-US" dirty="0"/>
            </a:br>
            <a:r>
              <a:rPr lang="en-US" dirty="0">
                <a:solidFill>
                  <a:srgbClr val="92D050"/>
                </a:solidFill>
              </a:rPr>
              <a:t>Engagement Model</a:t>
            </a:r>
          </a:p>
        </p:txBody>
      </p:sp>
    </p:spTree>
    <p:extLst>
      <p:ext uri="{BB962C8B-B14F-4D97-AF65-F5344CB8AC3E}">
        <p14:creationId xmlns:p14="http://schemas.microsoft.com/office/powerpoint/2010/main" val="2054917190"/>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1"/>
            <a:ext cx="4531815" cy="403957"/>
          </a:xfrm>
        </p:spPr>
        <p:txBody>
          <a:bodyPr/>
          <a:lstStyle/>
          <a:p>
            <a:r>
              <a:rPr lang="en-US" dirty="0"/>
              <a:t>On Cloud, RIMS and DevOps</a:t>
            </a:r>
          </a:p>
        </p:txBody>
      </p:sp>
      <p:sp>
        <p:nvSpPr>
          <p:cNvPr id="4" name="Slide Number Placeholder 3"/>
          <p:cNvSpPr>
            <a:spLocks noGrp="1"/>
          </p:cNvSpPr>
          <p:nvPr>
            <p:ph type="sldNum" sz="quarter" idx="10"/>
          </p:nvPr>
        </p:nvSpPr>
        <p:spPr/>
        <p:txBody>
          <a:bodyPr/>
          <a:lstStyle/>
          <a:p>
            <a:fld id="{CD5A9ACC-F2DE-48A5-B36D-6CEED54F7E47}" type="slidenum">
              <a:rPr lang="en-US" smtClean="0"/>
              <a:t>2</a:t>
            </a:fld>
            <a:endParaRPr lang="en-US" dirty="0"/>
          </a:p>
        </p:txBody>
      </p:sp>
      <p:sp>
        <p:nvSpPr>
          <p:cNvPr id="5" name="Text Placeholder 4"/>
          <p:cNvSpPr>
            <a:spLocks noGrp="1"/>
          </p:cNvSpPr>
          <p:nvPr>
            <p:ph type="body" sz="quarter" idx="12"/>
          </p:nvPr>
        </p:nvSpPr>
        <p:spPr/>
        <p:txBody>
          <a:bodyPr/>
          <a:lstStyle/>
          <a:p>
            <a:r>
              <a:rPr lang="en-US" dirty="0"/>
              <a:t>Our objectives</a:t>
            </a:r>
          </a:p>
        </p:txBody>
      </p:sp>
      <p:sp>
        <p:nvSpPr>
          <p:cNvPr id="7" name="Rectangle 6"/>
          <p:cNvSpPr/>
          <p:nvPr/>
        </p:nvSpPr>
        <p:spPr>
          <a:xfrm>
            <a:off x="400051" y="1505013"/>
            <a:ext cx="7186613" cy="2956707"/>
          </a:xfrm>
          <a:prstGeom prst="rect">
            <a:avLst/>
          </a:prstGeom>
        </p:spPr>
        <p:txBody>
          <a:bodyPr wrap="square">
            <a:spAutoFit/>
          </a:bodyPr>
          <a:lstStyle/>
          <a:p>
            <a:pPr algn="just" defTabSz="685870" fontAlgn="base">
              <a:lnSpc>
                <a:spcPct val="90000"/>
              </a:lnSpc>
              <a:spcBef>
                <a:spcPts val="750"/>
              </a:spcBef>
            </a:pPr>
            <a:r>
              <a:rPr lang="en-US" sz="1600" dirty="0">
                <a:solidFill>
                  <a:srgbClr val="206256"/>
                </a:solidFill>
                <a:latin typeface="+mj-lt"/>
              </a:rPr>
              <a:t>Techwave’s Technical Expert partnership and Consulting-led approach with key capabilities in Data Center, Remote Infrastructure, Cloud Management and DevOps will create greater value for your business. While our Focus is on Consolidating, Integrating, Virtualizing, Optimizing and Automating your IT Systems, however, we Align and give at par importance to transform IT as an Enabler of your Business through a Digital Transformation Framework by leveraging our expertise to Enhance, Extend and Re-define Value Proposition &amp; SLA driven Delivery.</a:t>
            </a:r>
          </a:p>
          <a:p>
            <a:pPr marL="171467" indent="-171467" defTabSz="685870" fontAlgn="base">
              <a:lnSpc>
                <a:spcPct val="90000"/>
              </a:lnSpc>
              <a:spcBef>
                <a:spcPts val="750"/>
              </a:spcBef>
              <a:buFont typeface="Arial" panose="020B0604020202020204" pitchFamily="34" charset="0"/>
              <a:buChar char="•"/>
            </a:pPr>
            <a:endParaRPr lang="en-US" sz="1600" dirty="0">
              <a:solidFill>
                <a:srgbClr val="206256"/>
              </a:solidFill>
              <a:latin typeface="+mj-lt"/>
            </a:endParaRPr>
          </a:p>
          <a:p>
            <a:pPr algn="just" defTabSz="685870" fontAlgn="base">
              <a:lnSpc>
                <a:spcPct val="90000"/>
              </a:lnSpc>
              <a:spcBef>
                <a:spcPts val="750"/>
              </a:spcBef>
            </a:pPr>
            <a:r>
              <a:rPr lang="en-US" sz="1600" dirty="0">
                <a:solidFill>
                  <a:srgbClr val="206256"/>
                </a:solidFill>
                <a:latin typeface="+mj-lt"/>
              </a:rPr>
              <a:t>Our Robust model, Standardized Tools and proven Processes enable Enterprises to achieve cost efficiency and accelerated time-to-delivery. Our IT security services are aimed at ensuring integrity and compliance through industry standards such as ITIL, ISO 27001, CMMi and ISO 9001.</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5681" t="18359" r="19400" b="20507"/>
          <a:stretch/>
        </p:blipFill>
        <p:spPr bwMode="auto">
          <a:xfrm>
            <a:off x="7688428" y="1354546"/>
            <a:ext cx="4255922" cy="4189006"/>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6" y="4683319"/>
            <a:ext cx="6243638" cy="2074313"/>
          </a:xfrm>
          <a:prstGeom prst="rect">
            <a:avLst/>
          </a:prstGeom>
        </p:spPr>
      </p:pic>
    </p:spTree>
    <p:extLst>
      <p:ext uri="{BB962C8B-B14F-4D97-AF65-F5344CB8AC3E}">
        <p14:creationId xmlns:p14="http://schemas.microsoft.com/office/powerpoint/2010/main" val="3201354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437300"/>
            <a:ext cx="3632200" cy="403957"/>
          </a:xfrm>
        </p:spPr>
        <p:txBody>
          <a:bodyPr/>
          <a:lstStyle/>
          <a:p>
            <a:r>
              <a:rPr lang="en-US" dirty="0"/>
              <a:t>Case Study 1</a:t>
            </a:r>
          </a:p>
        </p:txBody>
      </p:sp>
      <p:sp>
        <p:nvSpPr>
          <p:cNvPr id="3" name="Slide Number Placeholder 2"/>
          <p:cNvSpPr>
            <a:spLocks noGrp="1"/>
          </p:cNvSpPr>
          <p:nvPr>
            <p:ph type="sldNum" sz="quarter" idx="10"/>
          </p:nvPr>
        </p:nvSpPr>
        <p:spPr/>
        <p:txBody>
          <a:bodyPr/>
          <a:lstStyle/>
          <a:p>
            <a:fld id="{CD5A9ACC-F2DE-48A5-B36D-6CEED54F7E47}" type="slidenum">
              <a:rPr lang="en-US" smtClean="0"/>
              <a:t>20</a:t>
            </a:fld>
            <a:endParaRPr lang="en-US" dirty="0"/>
          </a:p>
        </p:txBody>
      </p:sp>
      <p:sp>
        <p:nvSpPr>
          <p:cNvPr id="5" name="Rectangle 4"/>
          <p:cNvSpPr/>
          <p:nvPr/>
        </p:nvSpPr>
        <p:spPr>
          <a:xfrm>
            <a:off x="558800" y="1763328"/>
            <a:ext cx="7487920" cy="4139595"/>
          </a:xfrm>
          <a:prstGeom prst="rect">
            <a:avLst/>
          </a:prstGeom>
        </p:spPr>
        <p:txBody>
          <a:bodyPr wrap="square">
            <a:spAutoFit/>
          </a:bodyPr>
          <a:lstStyle/>
          <a:p>
            <a:r>
              <a:rPr lang="en-US" sz="1400" b="1" dirty="0">
                <a:solidFill>
                  <a:srgbClr val="1F4E79"/>
                </a:solidFill>
                <a:latin typeface="Arial" panose="020B0604020202020204" pitchFamily="34" charset="0"/>
                <a:ea typeface="Calibri" panose="020F0502020204030204" pitchFamily="34" charset="0"/>
                <a:cs typeface="Times New Roman" panose="02020603050405020304" pitchFamily="18" charset="0"/>
              </a:rPr>
              <a:t>Case study 1</a:t>
            </a: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 : </a:t>
            </a:r>
            <a:r>
              <a:rPr lang="en-US" sz="1400" dirty="0">
                <a:solidFill>
                  <a:srgbClr val="002060"/>
                </a:solidFill>
                <a:latin typeface="Arial" panose="020B0604020202020204" pitchFamily="34" charset="0"/>
                <a:ea typeface="Calibri" panose="020F0502020204030204" pitchFamily="34" charset="0"/>
                <a:cs typeface="Times New Roman" panose="02020603050405020304" pitchFamily="18" charset="0"/>
              </a:rPr>
              <a:t>Premier Business School </a:t>
            </a:r>
            <a:endParaRPr lang="en-US" sz="1400" dirty="0">
              <a:latin typeface="Times New Roman" panose="02020603050405020304" pitchFamily="18" charset="0"/>
              <a:ea typeface="Calibri" panose="020F0502020204030204" pitchFamily="34" charset="0"/>
            </a:endParaRPr>
          </a:p>
          <a:p>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endParaRPr>
          </a:p>
          <a:p>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Solution by Techwave : Data Center Assessment, Private Cloud Build and Implementation, Migration of Servers and Remote Infrastructure Management Services (Managed Services)</a:t>
            </a:r>
            <a:endParaRPr lang="en-US" sz="1400" dirty="0">
              <a:latin typeface="Times New Roman" panose="02020603050405020304" pitchFamily="18" charset="0"/>
              <a:ea typeface="Calibri" panose="020F0502020204030204" pitchFamily="34" charset="0"/>
            </a:endParaRPr>
          </a:p>
          <a:p>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endParaRPr>
          </a:p>
          <a:p>
            <a:r>
              <a:rPr lang="en-US" sz="1400" b="1" dirty="0">
                <a:solidFill>
                  <a:srgbClr val="002060"/>
                </a:solidFill>
                <a:latin typeface="Arial" panose="020B0604020202020204" pitchFamily="34" charset="0"/>
                <a:ea typeface="Calibri" panose="020F0502020204030204" pitchFamily="34" charset="0"/>
                <a:cs typeface="Times New Roman" panose="02020603050405020304" pitchFamily="18" charset="0"/>
              </a:rPr>
              <a:t>Value Props to Client</a:t>
            </a:r>
            <a:r>
              <a:rPr lang="en-US" sz="1400" dirty="0">
                <a:solidFill>
                  <a:srgbClr val="002060"/>
                </a:solidFill>
                <a:latin typeface="Arial" panose="020B0604020202020204" pitchFamily="34" charset="0"/>
                <a:ea typeface="Calibri" panose="020F0502020204030204" pitchFamily="34" charset="0"/>
                <a:cs typeface="Times New Roman" panose="02020603050405020304" pitchFamily="18" charset="0"/>
              </a:rPr>
              <a:t> </a:t>
            </a: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endParaRPr>
          </a:p>
          <a:p>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Moved IT Ops from Capital expenditure to Operational expenditure model </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Removed the dependencies of having man power onsite (this saved about 40% of their expenses)</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No/reduced costs of Power, Fuel and Building Managed services </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Reduced licensing costs by 25% (clustering and multi-tenant model)</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Increased service levels by 15% and coverage by 25% (from 18 x 5 to 24 x 7 model)</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Consolidation of servers (reduced underutilized servers)</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50% cost reduction on Backup/Disaster recovery activities</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Implemented Software defined environment for greater efficiency in utilizing resources (compute, storage and memory)</a:t>
            </a:r>
            <a:endParaRPr lang="en-US" sz="14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400" dirty="0">
                <a:solidFill>
                  <a:srgbClr val="1F4E79"/>
                </a:solidFill>
                <a:latin typeface="Arial" panose="020B0604020202020204" pitchFamily="34" charset="0"/>
                <a:ea typeface="Calibri" panose="020F0502020204030204" pitchFamily="34" charset="0"/>
                <a:cs typeface="Times New Roman" panose="02020603050405020304" pitchFamily="18" charset="0"/>
              </a:rPr>
              <a:t>Removed all the single point failures</a:t>
            </a:r>
            <a:endParaRPr lang="en-US" sz="1400" dirty="0">
              <a:latin typeface="Times New Roman" panose="02020603050405020304" pitchFamily="18" charset="0"/>
              <a:ea typeface="Calibri" panose="020F0502020204030204" pitchFamily="34" charset="0"/>
            </a:endParaRPr>
          </a:p>
          <a:p>
            <a:r>
              <a:rPr lang="en-US" sz="11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9561" y="2405575"/>
            <a:ext cx="3877859" cy="2412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88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437300"/>
            <a:ext cx="3632200" cy="403957"/>
          </a:xfrm>
        </p:spPr>
        <p:txBody>
          <a:bodyPr/>
          <a:lstStyle/>
          <a:p>
            <a:r>
              <a:rPr lang="en-US" dirty="0"/>
              <a:t>Case Study 2</a:t>
            </a:r>
          </a:p>
        </p:txBody>
      </p:sp>
      <p:sp>
        <p:nvSpPr>
          <p:cNvPr id="3" name="Slide Number Placeholder 2"/>
          <p:cNvSpPr>
            <a:spLocks noGrp="1"/>
          </p:cNvSpPr>
          <p:nvPr>
            <p:ph type="sldNum" sz="quarter" idx="10"/>
          </p:nvPr>
        </p:nvSpPr>
        <p:spPr/>
        <p:txBody>
          <a:bodyPr/>
          <a:lstStyle/>
          <a:p>
            <a:fld id="{CD5A9ACC-F2DE-48A5-B36D-6CEED54F7E47}" type="slidenum">
              <a:rPr lang="en-US" smtClean="0"/>
              <a:t>21</a:t>
            </a:fld>
            <a:endParaRPr lang="en-US" dirty="0"/>
          </a:p>
        </p:txBody>
      </p:sp>
      <p:sp>
        <p:nvSpPr>
          <p:cNvPr id="5" name="Rectangle 4"/>
          <p:cNvSpPr/>
          <p:nvPr/>
        </p:nvSpPr>
        <p:spPr>
          <a:xfrm>
            <a:off x="558800" y="1434144"/>
            <a:ext cx="10791952" cy="3954929"/>
          </a:xfrm>
          <a:prstGeom prst="rect">
            <a:avLst/>
          </a:prstGeom>
        </p:spPr>
        <p:txBody>
          <a:bodyPr wrap="square">
            <a:spAutoFit/>
          </a:bodyPr>
          <a:lstStyle/>
          <a:p>
            <a:r>
              <a:rPr lang="en-US" sz="11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endParaRPr>
          </a:p>
          <a:p>
            <a:r>
              <a:rPr lang="en-US" sz="1600" b="1" dirty="0">
                <a:solidFill>
                  <a:srgbClr val="1F4E79"/>
                </a:solidFill>
                <a:latin typeface="Arial" panose="020B0604020202020204" pitchFamily="34" charset="0"/>
                <a:ea typeface="Calibri" panose="020F0502020204030204" pitchFamily="34" charset="0"/>
                <a:cs typeface="Times New Roman" panose="02020603050405020304" pitchFamily="18" charset="0"/>
              </a:rPr>
              <a:t>Case study 2</a:t>
            </a: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 : Hi-Tech Industry Major in Europe</a:t>
            </a:r>
            <a:endParaRPr lang="en-US" sz="1600" dirty="0">
              <a:latin typeface="Times New Roman" panose="02020603050405020304" pitchFamily="18" charset="0"/>
              <a:ea typeface="Calibri" panose="020F0502020204030204" pitchFamily="34" charset="0"/>
            </a:endParaRPr>
          </a:p>
          <a:p>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endParaRPr>
          </a:p>
          <a:p>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Solution by Techwave : Remote Infrastructure Management and Managed Services</a:t>
            </a:r>
            <a:endParaRPr lang="en-US" sz="1600" dirty="0">
              <a:latin typeface="Times New Roman" panose="02020603050405020304" pitchFamily="18" charset="0"/>
              <a:ea typeface="Calibri" panose="020F0502020204030204" pitchFamily="34" charset="0"/>
            </a:endParaRPr>
          </a:p>
          <a:p>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endParaRPr>
          </a:p>
          <a:p>
            <a:r>
              <a:rPr lang="en-US" sz="1600" b="1" dirty="0">
                <a:solidFill>
                  <a:srgbClr val="1F4E79"/>
                </a:solidFill>
                <a:latin typeface="Arial" panose="020B0604020202020204" pitchFamily="34" charset="0"/>
                <a:ea typeface="Calibri" panose="020F0502020204030204" pitchFamily="34" charset="0"/>
                <a:cs typeface="Times New Roman" panose="02020603050405020304" pitchFamily="18" charset="0"/>
              </a:rPr>
              <a:t>Value Props to Client :</a:t>
            </a:r>
            <a:endParaRPr lang="en-US" sz="1600" dirty="0">
              <a:latin typeface="Times New Roman" panose="02020603050405020304" pitchFamily="18" charset="0"/>
              <a:ea typeface="Calibri" panose="020F0502020204030204" pitchFamily="34" charset="0"/>
            </a:endParaRPr>
          </a:p>
          <a:p>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Reduced the unwanted workloads (incidents and alerts from data center) by 60 %</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80% reduction of onsite resources helped in reducing 45% costs</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Automated the server building and patching activities</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30% increase in service coverage</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SLAs increased by 20%</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Improved change and incident management process</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Built and streamlined knowledge base</a:t>
            </a:r>
            <a:endParaRPr lang="en-US" sz="1600" dirty="0">
              <a:latin typeface="Times New Roman" panose="02020603050405020304" pitchFamily="18" charset="0"/>
              <a:ea typeface="Calibri" panose="020F0502020204030204" pitchFamily="34" charset="0"/>
            </a:endParaRPr>
          </a:p>
          <a:p>
            <a:pPr marL="342900" marR="0" lvl="0" indent="-342900">
              <a:spcBef>
                <a:spcPts val="0"/>
              </a:spcBef>
              <a:spcAft>
                <a:spcPts val="0"/>
              </a:spcAft>
              <a:buFont typeface="+mj-lt"/>
              <a:buAutoNum type="romanLcParenBoth"/>
            </a:pPr>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Introduced risk management process </a:t>
            </a:r>
            <a:endParaRPr lang="en-US" sz="1600" dirty="0">
              <a:latin typeface="Times New Roman" panose="02020603050405020304" pitchFamily="18" charset="0"/>
              <a:ea typeface="Calibri" panose="020F0502020204030204" pitchFamily="34" charset="0"/>
            </a:endParaRPr>
          </a:p>
          <a:p>
            <a:r>
              <a:rPr lang="en-US" sz="1600" dirty="0">
                <a:solidFill>
                  <a:srgbClr val="1F4E79"/>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Times New Roman" panose="02020603050405020304" pitchFamily="18" charset="0"/>
              <a:ea typeface="Calibri" panose="020F0502020204030204" pitchFamily="34"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7900" y="4065563"/>
            <a:ext cx="4969811" cy="2619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47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206156"/>
                </a:solidFill>
              </a:rPr>
              <a:t>Our</a:t>
            </a:r>
            <a:br>
              <a:rPr lang="en-US" dirty="0"/>
            </a:br>
            <a:r>
              <a:rPr lang="en-US" dirty="0">
                <a:solidFill>
                  <a:srgbClr val="92D050"/>
                </a:solidFill>
              </a:rPr>
              <a:t>Contacts</a:t>
            </a:r>
            <a:endParaRPr lang="uk-UA" dirty="0">
              <a:solidFill>
                <a:schemeClr val="accent1"/>
              </a:solidFill>
            </a:endParaRPr>
          </a:p>
        </p:txBody>
      </p:sp>
      <p:sp>
        <p:nvSpPr>
          <p:cNvPr id="8" name="Slide Number Placeholder 7"/>
          <p:cNvSpPr>
            <a:spLocks noGrp="1"/>
          </p:cNvSpPr>
          <p:nvPr>
            <p:ph type="sldNum" sz="quarter" idx="10"/>
          </p:nvPr>
        </p:nvSpPr>
        <p:spPr/>
        <p:txBody>
          <a:bodyPr/>
          <a:lstStyle/>
          <a:p>
            <a:endParaRPr lang="en-US">
              <a:solidFill>
                <a:srgbClr val="141516"/>
              </a:solidFill>
            </a:endParaRPr>
          </a:p>
          <a:p>
            <a:fld id="{37D409AB-2201-4E18-8A34-C31753AD9B06}" type="slidenum">
              <a:rPr sz="1200">
                <a:solidFill>
                  <a:srgbClr val="141516"/>
                </a:solidFill>
              </a:rPr>
              <a:pPr/>
              <a:t>22</a:t>
            </a:fld>
            <a:endParaRPr sz="1200" dirty="0">
              <a:solidFill>
                <a:srgbClr val="141516"/>
              </a:solidFill>
            </a:endParaRPr>
          </a:p>
        </p:txBody>
      </p:sp>
      <p:sp>
        <p:nvSpPr>
          <p:cNvPr id="28" name="TextBox 27"/>
          <p:cNvSpPr txBox="1"/>
          <p:nvPr/>
        </p:nvSpPr>
        <p:spPr>
          <a:xfrm>
            <a:off x="9124215" y="3587911"/>
            <a:ext cx="3276600" cy="400046"/>
          </a:xfrm>
          <a:prstGeom prst="rect">
            <a:avLst/>
          </a:prstGeom>
          <a:noFill/>
        </p:spPr>
        <p:txBody>
          <a:bodyPr wrap="square" rtlCol="0">
            <a:spAutoFit/>
          </a:bodyPr>
          <a:lstStyle/>
          <a:p>
            <a:pPr defTabSz="914446">
              <a:lnSpc>
                <a:spcPct val="150000"/>
              </a:lnSpc>
            </a:pPr>
            <a:r>
              <a:rPr lang="en-US" sz="1333" dirty="0">
                <a:solidFill>
                  <a:srgbClr val="000000"/>
                </a:solidFill>
              </a:rPr>
              <a:t>/Techwave-Consulting-</a:t>
            </a:r>
            <a:r>
              <a:rPr lang="en-US" sz="1333" dirty="0" err="1">
                <a:solidFill>
                  <a:srgbClr val="000000"/>
                </a:solidFill>
              </a:rPr>
              <a:t>Inc</a:t>
            </a:r>
            <a:endParaRPr lang="en-US" sz="1333" dirty="0">
              <a:solidFill>
                <a:srgbClr val="000000"/>
              </a:solidFill>
            </a:endParaRPr>
          </a:p>
        </p:txBody>
      </p:sp>
      <p:sp>
        <p:nvSpPr>
          <p:cNvPr id="29" name="TextBox 28"/>
          <p:cNvSpPr txBox="1"/>
          <p:nvPr/>
        </p:nvSpPr>
        <p:spPr>
          <a:xfrm>
            <a:off x="401346" y="1631082"/>
            <a:ext cx="2345565" cy="461665"/>
          </a:xfrm>
          <a:prstGeom prst="rect">
            <a:avLst/>
          </a:prstGeom>
          <a:noFill/>
        </p:spPr>
        <p:txBody>
          <a:bodyPr wrap="square" rtlCol="0">
            <a:spAutoFit/>
          </a:bodyPr>
          <a:lstStyle/>
          <a:p>
            <a:pPr defTabSz="914446"/>
            <a:r>
              <a:rPr lang="en-US" sz="2400" dirty="0">
                <a:solidFill>
                  <a:srgbClr val="000000"/>
                </a:solidFill>
                <a:latin typeface="Roboto Condensed"/>
              </a:rPr>
              <a:t>Address</a:t>
            </a:r>
            <a:endParaRPr lang="uk-UA" sz="2400" dirty="0">
              <a:solidFill>
                <a:srgbClr val="000000"/>
              </a:solidFill>
              <a:latin typeface="+mj-lt"/>
            </a:endParaRPr>
          </a:p>
        </p:txBody>
      </p:sp>
      <p:sp>
        <p:nvSpPr>
          <p:cNvPr id="33" name="TextBox 32"/>
          <p:cNvSpPr txBox="1"/>
          <p:nvPr/>
        </p:nvSpPr>
        <p:spPr>
          <a:xfrm>
            <a:off x="8752840" y="1602712"/>
            <a:ext cx="2438400" cy="461665"/>
          </a:xfrm>
          <a:prstGeom prst="rect">
            <a:avLst/>
          </a:prstGeom>
          <a:noFill/>
        </p:spPr>
        <p:txBody>
          <a:bodyPr wrap="square" rtlCol="0">
            <a:spAutoFit/>
          </a:bodyPr>
          <a:lstStyle/>
          <a:p>
            <a:pPr defTabSz="914446"/>
            <a:r>
              <a:rPr lang="en-US" sz="2400" dirty="0">
                <a:solidFill>
                  <a:srgbClr val="000000"/>
                </a:solidFill>
                <a:latin typeface="Roboto Condensed"/>
              </a:rPr>
              <a:t>Online</a:t>
            </a:r>
            <a:endParaRPr lang="uk-UA" sz="2400" dirty="0">
              <a:solidFill>
                <a:srgbClr val="000000"/>
              </a:solidFill>
              <a:latin typeface="+mj-lt"/>
            </a:endParaRPr>
          </a:p>
        </p:txBody>
      </p:sp>
      <p:sp>
        <p:nvSpPr>
          <p:cNvPr id="34" name="TextBox 33"/>
          <p:cNvSpPr txBox="1"/>
          <p:nvPr/>
        </p:nvSpPr>
        <p:spPr>
          <a:xfrm>
            <a:off x="9133840" y="2256408"/>
            <a:ext cx="2226365" cy="400046"/>
          </a:xfrm>
          <a:prstGeom prst="rect">
            <a:avLst/>
          </a:prstGeom>
          <a:noFill/>
        </p:spPr>
        <p:txBody>
          <a:bodyPr wrap="square" rtlCol="0">
            <a:spAutoFit/>
          </a:bodyPr>
          <a:lstStyle/>
          <a:p>
            <a:pPr defTabSz="914446">
              <a:lnSpc>
                <a:spcPct val="150000"/>
              </a:lnSpc>
            </a:pPr>
            <a:r>
              <a:rPr lang="en-US" sz="1333" dirty="0">
                <a:solidFill>
                  <a:srgbClr val="000000"/>
                </a:solidFill>
              </a:rPr>
              <a:t>www.techwave.net</a:t>
            </a:r>
            <a:endParaRPr lang="en-US" sz="1333" dirty="0">
              <a:solidFill>
                <a:srgbClr val="454551"/>
              </a:solidFill>
            </a:endParaRPr>
          </a:p>
        </p:txBody>
      </p:sp>
      <p:cxnSp>
        <p:nvCxnSpPr>
          <p:cNvPr id="35" name="Straight Connector 34"/>
          <p:cNvCxnSpPr/>
          <p:nvPr/>
        </p:nvCxnSpPr>
        <p:spPr>
          <a:xfrm>
            <a:off x="457200" y="2048983"/>
            <a:ext cx="508000"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54440" y="2117335"/>
            <a:ext cx="508000"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38" name="Freeform 263"/>
          <p:cNvSpPr>
            <a:spLocks noEditPoints="1"/>
          </p:cNvSpPr>
          <p:nvPr/>
        </p:nvSpPr>
        <p:spPr bwMode="auto">
          <a:xfrm>
            <a:off x="8772015" y="3169362"/>
            <a:ext cx="352201" cy="352201"/>
          </a:xfrm>
          <a:custGeom>
            <a:avLst/>
            <a:gdLst>
              <a:gd name="T0" fmla="*/ 130 w 176"/>
              <a:gd name="T1" fmla="*/ 57 h 176"/>
              <a:gd name="T2" fmla="*/ 119 w 176"/>
              <a:gd name="T3" fmla="*/ 61 h 176"/>
              <a:gd name="T4" fmla="*/ 107 w 176"/>
              <a:gd name="T5" fmla="*/ 56 h 176"/>
              <a:gd name="T6" fmla="*/ 91 w 176"/>
              <a:gd name="T7" fmla="*/ 72 h 176"/>
              <a:gd name="T8" fmla="*/ 91 w 176"/>
              <a:gd name="T9" fmla="*/ 76 h 176"/>
              <a:gd name="T10" fmla="*/ 58 w 176"/>
              <a:gd name="T11" fmla="*/ 59 h 176"/>
              <a:gd name="T12" fmla="*/ 55 w 176"/>
              <a:gd name="T13" fmla="*/ 67 h 176"/>
              <a:gd name="T14" fmla="*/ 63 w 176"/>
              <a:gd name="T15" fmla="*/ 81 h 176"/>
              <a:gd name="T16" fmla="*/ 55 w 176"/>
              <a:gd name="T17" fmla="*/ 79 h 176"/>
              <a:gd name="T18" fmla="*/ 55 w 176"/>
              <a:gd name="T19" fmla="*/ 79 h 176"/>
              <a:gd name="T20" fmla="*/ 68 w 176"/>
              <a:gd name="T21" fmla="*/ 95 h 176"/>
              <a:gd name="T22" fmla="*/ 64 w 176"/>
              <a:gd name="T23" fmla="*/ 95 h 176"/>
              <a:gd name="T24" fmla="*/ 61 w 176"/>
              <a:gd name="T25" fmla="*/ 95 h 176"/>
              <a:gd name="T26" fmla="*/ 76 w 176"/>
              <a:gd name="T27" fmla="*/ 106 h 176"/>
              <a:gd name="T28" fmla="*/ 56 w 176"/>
              <a:gd name="T29" fmla="*/ 113 h 176"/>
              <a:gd name="T30" fmla="*/ 52 w 176"/>
              <a:gd name="T31" fmla="*/ 113 h 176"/>
              <a:gd name="T32" fmla="*/ 77 w 176"/>
              <a:gd name="T33" fmla="*/ 120 h 176"/>
              <a:gd name="T34" fmla="*/ 124 w 176"/>
              <a:gd name="T35" fmla="*/ 74 h 176"/>
              <a:gd name="T36" fmla="*/ 124 w 176"/>
              <a:gd name="T37" fmla="*/ 72 h 176"/>
              <a:gd name="T38" fmla="*/ 132 w 176"/>
              <a:gd name="T39" fmla="*/ 64 h 176"/>
              <a:gd name="T40" fmla="*/ 123 w 176"/>
              <a:gd name="T41" fmla="*/ 66 h 176"/>
              <a:gd name="T42" fmla="*/ 130 w 176"/>
              <a:gd name="T43" fmla="*/ 57 h 176"/>
              <a:gd name="T44" fmla="*/ 88 w 176"/>
              <a:gd name="T45" fmla="*/ 0 h 176"/>
              <a:gd name="T46" fmla="*/ 0 w 176"/>
              <a:gd name="T47" fmla="*/ 88 h 176"/>
              <a:gd name="T48" fmla="*/ 88 w 176"/>
              <a:gd name="T49" fmla="*/ 176 h 176"/>
              <a:gd name="T50" fmla="*/ 176 w 176"/>
              <a:gd name="T51" fmla="*/ 88 h 176"/>
              <a:gd name="T52" fmla="*/ 88 w 176"/>
              <a:gd name="T53" fmla="*/ 0 h 176"/>
              <a:gd name="T54" fmla="*/ 88 w 176"/>
              <a:gd name="T55" fmla="*/ 168 h 176"/>
              <a:gd name="T56" fmla="*/ 8 w 176"/>
              <a:gd name="T57" fmla="*/ 88 h 176"/>
              <a:gd name="T58" fmla="*/ 88 w 176"/>
              <a:gd name="T59" fmla="*/ 8 h 176"/>
              <a:gd name="T60" fmla="*/ 168 w 176"/>
              <a:gd name="T61" fmla="*/ 88 h 176"/>
              <a:gd name="T62" fmla="*/ 88 w 176"/>
              <a:gd name="T63"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130" y="57"/>
                </a:moveTo>
                <a:cubicBezTo>
                  <a:pt x="127" y="59"/>
                  <a:pt x="123" y="60"/>
                  <a:pt x="119" y="61"/>
                </a:cubicBezTo>
                <a:cubicBezTo>
                  <a:pt x="116" y="58"/>
                  <a:pt x="112" y="56"/>
                  <a:pt x="107" y="56"/>
                </a:cubicBezTo>
                <a:cubicBezTo>
                  <a:pt x="98" y="56"/>
                  <a:pt x="91" y="63"/>
                  <a:pt x="91" y="72"/>
                </a:cubicBezTo>
                <a:cubicBezTo>
                  <a:pt x="91" y="73"/>
                  <a:pt x="91" y="75"/>
                  <a:pt x="91" y="76"/>
                </a:cubicBezTo>
                <a:cubicBezTo>
                  <a:pt x="78" y="75"/>
                  <a:pt x="66" y="69"/>
                  <a:pt x="58" y="59"/>
                </a:cubicBezTo>
                <a:cubicBezTo>
                  <a:pt x="56" y="61"/>
                  <a:pt x="55" y="64"/>
                  <a:pt x="55" y="67"/>
                </a:cubicBezTo>
                <a:cubicBezTo>
                  <a:pt x="55" y="73"/>
                  <a:pt x="58" y="78"/>
                  <a:pt x="63" y="81"/>
                </a:cubicBezTo>
                <a:cubicBezTo>
                  <a:pt x="60" y="80"/>
                  <a:pt x="57" y="80"/>
                  <a:pt x="55" y="79"/>
                </a:cubicBezTo>
                <a:cubicBezTo>
                  <a:pt x="55" y="79"/>
                  <a:pt x="55" y="79"/>
                  <a:pt x="55" y="79"/>
                </a:cubicBezTo>
                <a:cubicBezTo>
                  <a:pt x="55" y="87"/>
                  <a:pt x="61" y="93"/>
                  <a:pt x="68" y="95"/>
                </a:cubicBezTo>
                <a:cubicBezTo>
                  <a:pt x="67" y="95"/>
                  <a:pt x="66" y="95"/>
                  <a:pt x="64" y="95"/>
                </a:cubicBezTo>
                <a:cubicBezTo>
                  <a:pt x="63" y="95"/>
                  <a:pt x="62" y="95"/>
                  <a:pt x="61" y="95"/>
                </a:cubicBezTo>
                <a:cubicBezTo>
                  <a:pt x="63" y="101"/>
                  <a:pt x="69" y="106"/>
                  <a:pt x="76" y="106"/>
                </a:cubicBezTo>
                <a:cubicBezTo>
                  <a:pt x="71" y="110"/>
                  <a:pt x="64" y="113"/>
                  <a:pt x="56" y="113"/>
                </a:cubicBezTo>
                <a:cubicBezTo>
                  <a:pt x="55" y="113"/>
                  <a:pt x="53" y="113"/>
                  <a:pt x="52" y="113"/>
                </a:cubicBezTo>
                <a:cubicBezTo>
                  <a:pt x="59" y="117"/>
                  <a:pt x="68" y="120"/>
                  <a:pt x="77" y="120"/>
                </a:cubicBezTo>
                <a:cubicBezTo>
                  <a:pt x="107" y="120"/>
                  <a:pt x="124" y="95"/>
                  <a:pt x="124" y="74"/>
                </a:cubicBezTo>
                <a:cubicBezTo>
                  <a:pt x="124" y="73"/>
                  <a:pt x="124" y="73"/>
                  <a:pt x="124" y="72"/>
                </a:cubicBezTo>
                <a:cubicBezTo>
                  <a:pt x="127" y="70"/>
                  <a:pt x="130" y="67"/>
                  <a:pt x="132" y="64"/>
                </a:cubicBezTo>
                <a:cubicBezTo>
                  <a:pt x="129" y="65"/>
                  <a:pt x="126" y="66"/>
                  <a:pt x="123" y="66"/>
                </a:cubicBezTo>
                <a:cubicBezTo>
                  <a:pt x="126" y="64"/>
                  <a:pt x="129" y="61"/>
                  <a:pt x="130" y="57"/>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206156"/>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00000"/>
              </a:solidFill>
            </a:endParaRPr>
          </a:p>
        </p:txBody>
      </p:sp>
      <p:sp>
        <p:nvSpPr>
          <p:cNvPr id="39" name="Freeform 264"/>
          <p:cNvSpPr>
            <a:spLocks noEditPoints="1"/>
          </p:cNvSpPr>
          <p:nvPr/>
        </p:nvSpPr>
        <p:spPr bwMode="auto">
          <a:xfrm>
            <a:off x="8772015" y="3587214"/>
            <a:ext cx="352201" cy="352201"/>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88 w 176"/>
              <a:gd name="T11" fmla="*/ 168 h 176"/>
              <a:gd name="T12" fmla="*/ 8 w 176"/>
              <a:gd name="T13" fmla="*/ 88 h 176"/>
              <a:gd name="T14" fmla="*/ 88 w 176"/>
              <a:gd name="T15" fmla="*/ 8 h 176"/>
              <a:gd name="T16" fmla="*/ 168 w 176"/>
              <a:gd name="T17" fmla="*/ 88 h 176"/>
              <a:gd name="T18" fmla="*/ 88 w 176"/>
              <a:gd name="T19" fmla="*/ 168 h 176"/>
              <a:gd name="T20" fmla="*/ 96 w 176"/>
              <a:gd name="T21" fmla="*/ 69 h 176"/>
              <a:gd name="T22" fmla="*/ 101 w 176"/>
              <a:gd name="T23" fmla="*/ 64 h 176"/>
              <a:gd name="T24" fmla="*/ 108 w 176"/>
              <a:gd name="T25" fmla="*/ 64 h 176"/>
              <a:gd name="T26" fmla="*/ 108 w 176"/>
              <a:gd name="T27" fmla="*/ 52 h 176"/>
              <a:gd name="T28" fmla="*/ 97 w 176"/>
              <a:gd name="T29" fmla="*/ 52 h 176"/>
              <a:gd name="T30" fmla="*/ 80 w 176"/>
              <a:gd name="T31" fmla="*/ 68 h 176"/>
              <a:gd name="T32" fmla="*/ 80 w 176"/>
              <a:gd name="T33" fmla="*/ 76 h 176"/>
              <a:gd name="T34" fmla="*/ 72 w 176"/>
              <a:gd name="T35" fmla="*/ 76 h 176"/>
              <a:gd name="T36" fmla="*/ 72 w 176"/>
              <a:gd name="T37" fmla="*/ 88 h 176"/>
              <a:gd name="T38" fmla="*/ 80 w 176"/>
              <a:gd name="T39" fmla="*/ 88 h 176"/>
              <a:gd name="T40" fmla="*/ 80 w 176"/>
              <a:gd name="T41" fmla="*/ 124 h 176"/>
              <a:gd name="T42" fmla="*/ 96 w 176"/>
              <a:gd name="T43" fmla="*/ 124 h 176"/>
              <a:gd name="T44" fmla="*/ 96 w 176"/>
              <a:gd name="T45" fmla="*/ 88 h 176"/>
              <a:gd name="T46" fmla="*/ 107 w 176"/>
              <a:gd name="T47" fmla="*/ 88 h 176"/>
              <a:gd name="T48" fmla="*/ 108 w 176"/>
              <a:gd name="T49" fmla="*/ 76 h 176"/>
              <a:gd name="T50" fmla="*/ 96 w 176"/>
              <a:gd name="T51" fmla="*/ 76 h 176"/>
              <a:gd name="T52" fmla="*/ 96 w 176"/>
              <a:gd name="T53" fmla="*/ 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96" y="69"/>
                </a:moveTo>
                <a:cubicBezTo>
                  <a:pt x="96" y="66"/>
                  <a:pt x="96" y="64"/>
                  <a:pt x="101" y="64"/>
                </a:cubicBezTo>
                <a:cubicBezTo>
                  <a:pt x="108" y="64"/>
                  <a:pt x="108" y="64"/>
                  <a:pt x="108" y="64"/>
                </a:cubicBezTo>
                <a:cubicBezTo>
                  <a:pt x="108" y="52"/>
                  <a:pt x="108" y="52"/>
                  <a:pt x="108" y="52"/>
                </a:cubicBezTo>
                <a:cubicBezTo>
                  <a:pt x="97" y="52"/>
                  <a:pt x="97" y="52"/>
                  <a:pt x="97" y="52"/>
                </a:cubicBezTo>
                <a:cubicBezTo>
                  <a:pt x="84" y="52"/>
                  <a:pt x="80" y="58"/>
                  <a:pt x="80" y="68"/>
                </a:cubicBezTo>
                <a:cubicBezTo>
                  <a:pt x="80" y="76"/>
                  <a:pt x="80" y="76"/>
                  <a:pt x="80" y="76"/>
                </a:cubicBezTo>
                <a:cubicBezTo>
                  <a:pt x="72" y="76"/>
                  <a:pt x="72" y="76"/>
                  <a:pt x="72" y="76"/>
                </a:cubicBezTo>
                <a:cubicBezTo>
                  <a:pt x="72" y="88"/>
                  <a:pt x="72" y="88"/>
                  <a:pt x="72" y="88"/>
                </a:cubicBezTo>
                <a:cubicBezTo>
                  <a:pt x="80" y="88"/>
                  <a:pt x="80" y="88"/>
                  <a:pt x="80" y="88"/>
                </a:cubicBezTo>
                <a:cubicBezTo>
                  <a:pt x="80" y="124"/>
                  <a:pt x="80" y="124"/>
                  <a:pt x="80" y="124"/>
                </a:cubicBezTo>
                <a:cubicBezTo>
                  <a:pt x="96" y="124"/>
                  <a:pt x="96" y="124"/>
                  <a:pt x="96" y="124"/>
                </a:cubicBezTo>
                <a:cubicBezTo>
                  <a:pt x="96" y="88"/>
                  <a:pt x="96" y="88"/>
                  <a:pt x="96" y="88"/>
                </a:cubicBezTo>
                <a:cubicBezTo>
                  <a:pt x="107" y="88"/>
                  <a:pt x="107" y="88"/>
                  <a:pt x="107" y="88"/>
                </a:cubicBezTo>
                <a:cubicBezTo>
                  <a:pt x="108" y="76"/>
                  <a:pt x="108" y="76"/>
                  <a:pt x="108" y="76"/>
                </a:cubicBezTo>
                <a:cubicBezTo>
                  <a:pt x="96" y="76"/>
                  <a:pt x="96" y="76"/>
                  <a:pt x="96" y="76"/>
                </a:cubicBezTo>
                <a:lnTo>
                  <a:pt x="96" y="69"/>
                </a:lnTo>
                <a:close/>
              </a:path>
            </a:pathLst>
          </a:custGeom>
          <a:solidFill>
            <a:srgbClr val="206156"/>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00000"/>
              </a:solidFill>
            </a:endParaRPr>
          </a:p>
        </p:txBody>
      </p:sp>
      <p:sp>
        <p:nvSpPr>
          <p:cNvPr id="40" name="Freeform 269"/>
          <p:cNvSpPr>
            <a:spLocks noEditPoints="1"/>
          </p:cNvSpPr>
          <p:nvPr/>
        </p:nvSpPr>
        <p:spPr bwMode="auto">
          <a:xfrm>
            <a:off x="8772015" y="2751510"/>
            <a:ext cx="344547" cy="352201"/>
          </a:xfrm>
          <a:custGeom>
            <a:avLst/>
            <a:gdLst>
              <a:gd name="T0" fmla="*/ 64 w 176"/>
              <a:gd name="T1" fmla="*/ 56 h 176"/>
              <a:gd name="T2" fmla="*/ 56 w 176"/>
              <a:gd name="T3" fmla="*/ 64 h 176"/>
              <a:gd name="T4" fmla="*/ 64 w 176"/>
              <a:gd name="T5" fmla="*/ 72 h 176"/>
              <a:gd name="T6" fmla="*/ 72 w 176"/>
              <a:gd name="T7" fmla="*/ 64 h 176"/>
              <a:gd name="T8" fmla="*/ 64 w 176"/>
              <a:gd name="T9" fmla="*/ 56 h 176"/>
              <a:gd name="T10" fmla="*/ 56 w 176"/>
              <a:gd name="T11" fmla="*/ 120 h 176"/>
              <a:gd name="T12" fmla="*/ 72 w 176"/>
              <a:gd name="T13" fmla="*/ 120 h 176"/>
              <a:gd name="T14" fmla="*/ 72 w 176"/>
              <a:gd name="T15" fmla="*/ 76 h 176"/>
              <a:gd name="T16" fmla="*/ 56 w 176"/>
              <a:gd name="T17" fmla="*/ 76 h 176"/>
              <a:gd name="T18" fmla="*/ 56 w 176"/>
              <a:gd name="T19" fmla="*/ 120 h 176"/>
              <a:gd name="T20" fmla="*/ 109 w 176"/>
              <a:gd name="T21" fmla="*/ 76 h 176"/>
              <a:gd name="T22" fmla="*/ 96 w 176"/>
              <a:gd name="T23" fmla="*/ 83 h 176"/>
              <a:gd name="T24" fmla="*/ 96 w 176"/>
              <a:gd name="T25" fmla="*/ 76 h 176"/>
              <a:gd name="T26" fmla="*/ 80 w 176"/>
              <a:gd name="T27" fmla="*/ 76 h 176"/>
              <a:gd name="T28" fmla="*/ 80 w 176"/>
              <a:gd name="T29" fmla="*/ 120 h 176"/>
              <a:gd name="T30" fmla="*/ 96 w 176"/>
              <a:gd name="T31" fmla="*/ 120 h 176"/>
              <a:gd name="T32" fmla="*/ 96 w 176"/>
              <a:gd name="T33" fmla="*/ 96 h 176"/>
              <a:gd name="T34" fmla="*/ 103 w 176"/>
              <a:gd name="T35" fmla="*/ 88 h 176"/>
              <a:gd name="T36" fmla="*/ 108 w 176"/>
              <a:gd name="T37" fmla="*/ 96 h 176"/>
              <a:gd name="T38" fmla="*/ 108 w 176"/>
              <a:gd name="T39" fmla="*/ 120 h 176"/>
              <a:gd name="T40" fmla="*/ 124 w 176"/>
              <a:gd name="T41" fmla="*/ 120 h 176"/>
              <a:gd name="T42" fmla="*/ 124 w 176"/>
              <a:gd name="T43" fmla="*/ 96 h 176"/>
              <a:gd name="T44" fmla="*/ 109 w 176"/>
              <a:gd name="T45" fmla="*/ 76 h 176"/>
              <a:gd name="T46" fmla="*/ 88 w 176"/>
              <a:gd name="T47" fmla="*/ 0 h 176"/>
              <a:gd name="T48" fmla="*/ 0 w 176"/>
              <a:gd name="T49" fmla="*/ 88 h 176"/>
              <a:gd name="T50" fmla="*/ 88 w 176"/>
              <a:gd name="T51" fmla="*/ 176 h 176"/>
              <a:gd name="T52" fmla="*/ 176 w 176"/>
              <a:gd name="T53" fmla="*/ 88 h 176"/>
              <a:gd name="T54" fmla="*/ 88 w 176"/>
              <a:gd name="T55" fmla="*/ 0 h 176"/>
              <a:gd name="T56" fmla="*/ 88 w 176"/>
              <a:gd name="T57" fmla="*/ 168 h 176"/>
              <a:gd name="T58" fmla="*/ 8 w 176"/>
              <a:gd name="T59" fmla="*/ 88 h 176"/>
              <a:gd name="T60" fmla="*/ 88 w 176"/>
              <a:gd name="T61" fmla="*/ 8 h 176"/>
              <a:gd name="T62" fmla="*/ 168 w 176"/>
              <a:gd name="T63" fmla="*/ 88 h 176"/>
              <a:gd name="T64" fmla="*/ 88 w 176"/>
              <a:gd name="T6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76">
                <a:moveTo>
                  <a:pt x="64" y="56"/>
                </a:moveTo>
                <a:cubicBezTo>
                  <a:pt x="60" y="56"/>
                  <a:pt x="56" y="60"/>
                  <a:pt x="56" y="64"/>
                </a:cubicBezTo>
                <a:cubicBezTo>
                  <a:pt x="56" y="68"/>
                  <a:pt x="60" y="72"/>
                  <a:pt x="64" y="72"/>
                </a:cubicBezTo>
                <a:cubicBezTo>
                  <a:pt x="68" y="72"/>
                  <a:pt x="72" y="68"/>
                  <a:pt x="72" y="64"/>
                </a:cubicBezTo>
                <a:cubicBezTo>
                  <a:pt x="72" y="60"/>
                  <a:pt x="68" y="56"/>
                  <a:pt x="64" y="56"/>
                </a:cubicBezTo>
                <a:moveTo>
                  <a:pt x="56" y="120"/>
                </a:moveTo>
                <a:cubicBezTo>
                  <a:pt x="72" y="120"/>
                  <a:pt x="72" y="120"/>
                  <a:pt x="72" y="120"/>
                </a:cubicBezTo>
                <a:cubicBezTo>
                  <a:pt x="72" y="76"/>
                  <a:pt x="72" y="76"/>
                  <a:pt x="72" y="76"/>
                </a:cubicBezTo>
                <a:cubicBezTo>
                  <a:pt x="56" y="76"/>
                  <a:pt x="56" y="76"/>
                  <a:pt x="56" y="76"/>
                </a:cubicBezTo>
                <a:lnTo>
                  <a:pt x="56" y="120"/>
                </a:lnTo>
                <a:close/>
                <a:moveTo>
                  <a:pt x="109" y="76"/>
                </a:moveTo>
                <a:cubicBezTo>
                  <a:pt x="98" y="76"/>
                  <a:pt x="96" y="83"/>
                  <a:pt x="96" y="83"/>
                </a:cubicBezTo>
                <a:cubicBezTo>
                  <a:pt x="96" y="76"/>
                  <a:pt x="96" y="76"/>
                  <a:pt x="96" y="76"/>
                </a:cubicBezTo>
                <a:cubicBezTo>
                  <a:pt x="80" y="76"/>
                  <a:pt x="80" y="76"/>
                  <a:pt x="80" y="76"/>
                </a:cubicBezTo>
                <a:cubicBezTo>
                  <a:pt x="80" y="120"/>
                  <a:pt x="80" y="120"/>
                  <a:pt x="80" y="120"/>
                </a:cubicBezTo>
                <a:cubicBezTo>
                  <a:pt x="96" y="120"/>
                  <a:pt x="96" y="120"/>
                  <a:pt x="96" y="120"/>
                </a:cubicBezTo>
                <a:cubicBezTo>
                  <a:pt x="96" y="96"/>
                  <a:pt x="96" y="96"/>
                  <a:pt x="96" y="96"/>
                </a:cubicBezTo>
                <a:cubicBezTo>
                  <a:pt x="96" y="96"/>
                  <a:pt x="96" y="88"/>
                  <a:pt x="103" y="88"/>
                </a:cubicBezTo>
                <a:cubicBezTo>
                  <a:pt x="107" y="88"/>
                  <a:pt x="108" y="92"/>
                  <a:pt x="108" y="96"/>
                </a:cubicBezTo>
                <a:cubicBezTo>
                  <a:pt x="108" y="120"/>
                  <a:pt x="108" y="120"/>
                  <a:pt x="108" y="120"/>
                </a:cubicBezTo>
                <a:cubicBezTo>
                  <a:pt x="124" y="120"/>
                  <a:pt x="124" y="120"/>
                  <a:pt x="124" y="120"/>
                </a:cubicBezTo>
                <a:cubicBezTo>
                  <a:pt x="124" y="96"/>
                  <a:pt x="124" y="96"/>
                  <a:pt x="124" y="96"/>
                </a:cubicBezTo>
                <a:cubicBezTo>
                  <a:pt x="124" y="83"/>
                  <a:pt x="119" y="76"/>
                  <a:pt x="109" y="7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206156"/>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00000"/>
              </a:solidFill>
            </a:endParaRPr>
          </a:p>
        </p:txBody>
      </p:sp>
      <p:sp>
        <p:nvSpPr>
          <p:cNvPr id="41" name="Freeform 307"/>
          <p:cNvSpPr>
            <a:spLocks noEditPoints="1"/>
          </p:cNvSpPr>
          <p:nvPr/>
        </p:nvSpPr>
        <p:spPr bwMode="auto">
          <a:xfrm>
            <a:off x="8781589" y="2337807"/>
            <a:ext cx="352251" cy="352251"/>
          </a:xfrm>
          <a:custGeom>
            <a:avLst/>
            <a:gdLst>
              <a:gd name="T0" fmla="*/ 80 w 176"/>
              <a:gd name="T1" fmla="*/ 95 h 176"/>
              <a:gd name="T2" fmla="*/ 75 w 176"/>
              <a:gd name="T3" fmla="*/ 132 h 176"/>
              <a:gd name="T4" fmla="*/ 88 w 176"/>
              <a:gd name="T5" fmla="*/ 148 h 176"/>
              <a:gd name="T6" fmla="*/ 98 w 176"/>
              <a:gd name="T7" fmla="*/ 105 h 176"/>
              <a:gd name="T8" fmla="*/ 132 w 176"/>
              <a:gd name="T9" fmla="*/ 113 h 176"/>
              <a:gd name="T10" fmla="*/ 132 w 176"/>
              <a:gd name="T11" fmla="*/ 105 h 176"/>
              <a:gd name="T12" fmla="*/ 85 w 176"/>
              <a:gd name="T13" fmla="*/ 65 h 176"/>
              <a:gd name="T14" fmla="*/ 84 w 176"/>
              <a:gd name="T15" fmla="*/ 48 h 176"/>
              <a:gd name="T16" fmla="*/ 76 w 176"/>
              <a:gd name="T17" fmla="*/ 46 h 176"/>
              <a:gd name="T18" fmla="*/ 66 w 176"/>
              <a:gd name="T19" fmla="*/ 37 h 176"/>
              <a:gd name="T20" fmla="*/ 42 w 176"/>
              <a:gd name="T21" fmla="*/ 33 h 176"/>
              <a:gd name="T22" fmla="*/ 31 w 176"/>
              <a:gd name="T23" fmla="*/ 79 h 176"/>
              <a:gd name="T24" fmla="*/ 56 w 176"/>
              <a:gd name="T25" fmla="*/ 94 h 176"/>
              <a:gd name="T26" fmla="*/ 62 w 176"/>
              <a:gd name="T27" fmla="*/ 82 h 176"/>
              <a:gd name="T28" fmla="*/ 88 w 176"/>
              <a:gd name="T29" fmla="*/ 0 h 176"/>
              <a:gd name="T30" fmla="*/ 88 w 176"/>
              <a:gd name="T31" fmla="*/ 176 h 176"/>
              <a:gd name="T32" fmla="*/ 88 w 176"/>
              <a:gd name="T33" fmla="*/ 0 h 176"/>
              <a:gd name="T34" fmla="*/ 8 w 176"/>
              <a:gd name="T35" fmla="*/ 88 h 176"/>
              <a:gd name="T36" fmla="*/ 168 w 176"/>
              <a:gd name="T37" fmla="*/ 88 h 176"/>
              <a:gd name="T38" fmla="*/ 160 w 176"/>
              <a:gd name="T39" fmla="*/ 81 h 176"/>
              <a:gd name="T40" fmla="*/ 159 w 176"/>
              <a:gd name="T41" fmla="*/ 75 h 176"/>
              <a:gd name="T42" fmla="*/ 157 w 176"/>
              <a:gd name="T43" fmla="*/ 68 h 176"/>
              <a:gd name="T44" fmla="*/ 155 w 176"/>
              <a:gd name="T45" fmla="*/ 60 h 176"/>
              <a:gd name="T46" fmla="*/ 152 w 176"/>
              <a:gd name="T47" fmla="*/ 55 h 176"/>
              <a:gd name="T48" fmla="*/ 149 w 176"/>
              <a:gd name="T49" fmla="*/ 50 h 176"/>
              <a:gd name="T50" fmla="*/ 146 w 176"/>
              <a:gd name="T51" fmla="*/ 45 h 176"/>
              <a:gd name="T52" fmla="*/ 136 w 176"/>
              <a:gd name="T53" fmla="*/ 34 h 176"/>
              <a:gd name="T54" fmla="*/ 132 w 176"/>
              <a:gd name="T55" fmla="*/ 31 h 176"/>
              <a:gd name="T56" fmla="*/ 106 w 176"/>
              <a:gd name="T57" fmla="*/ 29 h 176"/>
              <a:gd name="T58" fmla="*/ 110 w 176"/>
              <a:gd name="T59" fmla="*/ 48 h 176"/>
              <a:gd name="T60" fmla="*/ 132 w 176"/>
              <a:gd name="T61" fmla="*/ 56 h 176"/>
              <a:gd name="T62" fmla="*/ 144 w 176"/>
              <a:gd name="T63" fmla="*/ 99 h 176"/>
              <a:gd name="T64" fmla="*/ 158 w 176"/>
              <a:gd name="T65" fmla="*/ 103 h 176"/>
              <a:gd name="T66" fmla="*/ 159 w 176"/>
              <a:gd name="T67" fmla="*/ 97 h 176"/>
              <a:gd name="T68" fmla="*/ 160 w 176"/>
              <a:gd name="T69"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6" h="176">
                <a:moveTo>
                  <a:pt x="98" y="105"/>
                </a:moveTo>
                <a:cubicBezTo>
                  <a:pt x="90" y="98"/>
                  <a:pt x="91" y="95"/>
                  <a:pt x="80" y="95"/>
                </a:cubicBezTo>
                <a:cubicBezTo>
                  <a:pt x="69" y="95"/>
                  <a:pt x="62" y="97"/>
                  <a:pt x="65" y="112"/>
                </a:cubicBezTo>
                <a:cubicBezTo>
                  <a:pt x="68" y="127"/>
                  <a:pt x="76" y="121"/>
                  <a:pt x="75" y="132"/>
                </a:cubicBezTo>
                <a:cubicBezTo>
                  <a:pt x="74" y="144"/>
                  <a:pt x="77" y="146"/>
                  <a:pt x="79" y="149"/>
                </a:cubicBezTo>
                <a:cubicBezTo>
                  <a:pt x="81" y="152"/>
                  <a:pt x="86" y="160"/>
                  <a:pt x="88" y="148"/>
                </a:cubicBezTo>
                <a:cubicBezTo>
                  <a:pt x="90" y="137"/>
                  <a:pt x="94" y="131"/>
                  <a:pt x="98" y="125"/>
                </a:cubicBezTo>
                <a:cubicBezTo>
                  <a:pt x="102" y="120"/>
                  <a:pt x="107" y="113"/>
                  <a:pt x="98" y="105"/>
                </a:cubicBezTo>
                <a:moveTo>
                  <a:pt x="132" y="105"/>
                </a:moveTo>
                <a:cubicBezTo>
                  <a:pt x="130" y="107"/>
                  <a:pt x="130" y="110"/>
                  <a:pt x="132" y="113"/>
                </a:cubicBezTo>
                <a:cubicBezTo>
                  <a:pt x="134" y="115"/>
                  <a:pt x="139" y="117"/>
                  <a:pt x="141" y="113"/>
                </a:cubicBezTo>
                <a:cubicBezTo>
                  <a:pt x="142" y="108"/>
                  <a:pt x="135" y="103"/>
                  <a:pt x="132" y="105"/>
                </a:cubicBezTo>
                <a:moveTo>
                  <a:pt x="69" y="79"/>
                </a:moveTo>
                <a:cubicBezTo>
                  <a:pt x="69" y="73"/>
                  <a:pt x="78" y="67"/>
                  <a:pt x="85" y="65"/>
                </a:cubicBezTo>
                <a:cubicBezTo>
                  <a:pt x="91" y="62"/>
                  <a:pt x="97" y="61"/>
                  <a:pt x="96" y="56"/>
                </a:cubicBezTo>
                <a:cubicBezTo>
                  <a:pt x="95" y="51"/>
                  <a:pt x="93" y="48"/>
                  <a:pt x="84" y="48"/>
                </a:cubicBezTo>
                <a:cubicBezTo>
                  <a:pt x="74" y="48"/>
                  <a:pt x="78" y="61"/>
                  <a:pt x="70" y="53"/>
                </a:cubicBezTo>
                <a:cubicBezTo>
                  <a:pt x="62" y="45"/>
                  <a:pt x="72" y="47"/>
                  <a:pt x="76" y="46"/>
                </a:cubicBezTo>
                <a:cubicBezTo>
                  <a:pt x="80" y="44"/>
                  <a:pt x="84" y="37"/>
                  <a:pt x="77" y="36"/>
                </a:cubicBezTo>
                <a:cubicBezTo>
                  <a:pt x="70" y="36"/>
                  <a:pt x="71" y="39"/>
                  <a:pt x="66" y="37"/>
                </a:cubicBezTo>
                <a:cubicBezTo>
                  <a:pt x="60" y="35"/>
                  <a:pt x="58" y="44"/>
                  <a:pt x="54" y="43"/>
                </a:cubicBezTo>
                <a:cubicBezTo>
                  <a:pt x="52" y="42"/>
                  <a:pt x="46" y="38"/>
                  <a:pt x="42" y="33"/>
                </a:cubicBezTo>
                <a:cubicBezTo>
                  <a:pt x="33" y="40"/>
                  <a:pt x="27" y="49"/>
                  <a:pt x="22" y="59"/>
                </a:cubicBezTo>
                <a:cubicBezTo>
                  <a:pt x="23" y="72"/>
                  <a:pt x="31" y="79"/>
                  <a:pt x="31" y="79"/>
                </a:cubicBezTo>
                <a:cubicBezTo>
                  <a:pt x="31" y="79"/>
                  <a:pt x="35" y="88"/>
                  <a:pt x="57" y="99"/>
                </a:cubicBezTo>
                <a:cubicBezTo>
                  <a:pt x="57" y="99"/>
                  <a:pt x="61" y="99"/>
                  <a:pt x="56" y="94"/>
                </a:cubicBezTo>
                <a:cubicBezTo>
                  <a:pt x="51" y="89"/>
                  <a:pt x="46" y="83"/>
                  <a:pt x="52" y="79"/>
                </a:cubicBezTo>
                <a:cubicBezTo>
                  <a:pt x="58" y="76"/>
                  <a:pt x="60" y="76"/>
                  <a:pt x="62" y="82"/>
                </a:cubicBezTo>
                <a:cubicBezTo>
                  <a:pt x="63" y="88"/>
                  <a:pt x="68" y="85"/>
                  <a:pt x="69" y="79"/>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moveTo>
                  <a:pt x="160" y="81"/>
                </a:moveTo>
                <a:cubicBezTo>
                  <a:pt x="160" y="81"/>
                  <a:pt x="160" y="80"/>
                  <a:pt x="159" y="79"/>
                </a:cubicBezTo>
                <a:cubicBezTo>
                  <a:pt x="159" y="78"/>
                  <a:pt x="159" y="76"/>
                  <a:pt x="159" y="75"/>
                </a:cubicBezTo>
                <a:cubicBezTo>
                  <a:pt x="159" y="74"/>
                  <a:pt x="158" y="73"/>
                  <a:pt x="158" y="72"/>
                </a:cubicBezTo>
                <a:cubicBezTo>
                  <a:pt x="158" y="71"/>
                  <a:pt x="158" y="70"/>
                  <a:pt x="157" y="68"/>
                </a:cubicBezTo>
                <a:cubicBezTo>
                  <a:pt x="157" y="67"/>
                  <a:pt x="157" y="67"/>
                  <a:pt x="157" y="66"/>
                </a:cubicBezTo>
                <a:cubicBezTo>
                  <a:pt x="156" y="64"/>
                  <a:pt x="155" y="62"/>
                  <a:pt x="155" y="60"/>
                </a:cubicBezTo>
                <a:cubicBezTo>
                  <a:pt x="154" y="60"/>
                  <a:pt x="154" y="59"/>
                  <a:pt x="153" y="58"/>
                </a:cubicBezTo>
                <a:cubicBezTo>
                  <a:pt x="153" y="57"/>
                  <a:pt x="152" y="56"/>
                  <a:pt x="152" y="55"/>
                </a:cubicBezTo>
                <a:cubicBezTo>
                  <a:pt x="151" y="54"/>
                  <a:pt x="151" y="53"/>
                  <a:pt x="150" y="52"/>
                </a:cubicBezTo>
                <a:cubicBezTo>
                  <a:pt x="150" y="51"/>
                  <a:pt x="149" y="50"/>
                  <a:pt x="149" y="50"/>
                </a:cubicBezTo>
                <a:cubicBezTo>
                  <a:pt x="148" y="49"/>
                  <a:pt x="148" y="48"/>
                  <a:pt x="147" y="47"/>
                </a:cubicBezTo>
                <a:cubicBezTo>
                  <a:pt x="147" y="46"/>
                  <a:pt x="146" y="46"/>
                  <a:pt x="146" y="45"/>
                </a:cubicBezTo>
                <a:cubicBezTo>
                  <a:pt x="143" y="41"/>
                  <a:pt x="140" y="38"/>
                  <a:pt x="136" y="35"/>
                </a:cubicBezTo>
                <a:cubicBezTo>
                  <a:pt x="136" y="35"/>
                  <a:pt x="136" y="34"/>
                  <a:pt x="136" y="34"/>
                </a:cubicBezTo>
                <a:cubicBezTo>
                  <a:pt x="134" y="33"/>
                  <a:pt x="133" y="32"/>
                  <a:pt x="132" y="31"/>
                </a:cubicBezTo>
                <a:cubicBezTo>
                  <a:pt x="132" y="31"/>
                  <a:pt x="132" y="31"/>
                  <a:pt x="132" y="31"/>
                </a:cubicBezTo>
                <a:cubicBezTo>
                  <a:pt x="126" y="26"/>
                  <a:pt x="120" y="23"/>
                  <a:pt x="113" y="20"/>
                </a:cubicBezTo>
                <a:cubicBezTo>
                  <a:pt x="111" y="24"/>
                  <a:pt x="109" y="28"/>
                  <a:pt x="106" y="29"/>
                </a:cubicBezTo>
                <a:cubicBezTo>
                  <a:pt x="103" y="31"/>
                  <a:pt x="103" y="39"/>
                  <a:pt x="110" y="38"/>
                </a:cubicBezTo>
                <a:cubicBezTo>
                  <a:pt x="110" y="38"/>
                  <a:pt x="108" y="40"/>
                  <a:pt x="110" y="48"/>
                </a:cubicBezTo>
                <a:cubicBezTo>
                  <a:pt x="112" y="55"/>
                  <a:pt x="115" y="57"/>
                  <a:pt x="125" y="52"/>
                </a:cubicBezTo>
                <a:cubicBezTo>
                  <a:pt x="129" y="51"/>
                  <a:pt x="132" y="52"/>
                  <a:pt x="132" y="56"/>
                </a:cubicBezTo>
                <a:cubicBezTo>
                  <a:pt x="131" y="65"/>
                  <a:pt x="124" y="65"/>
                  <a:pt x="129" y="80"/>
                </a:cubicBezTo>
                <a:cubicBezTo>
                  <a:pt x="133" y="89"/>
                  <a:pt x="141" y="92"/>
                  <a:pt x="144" y="99"/>
                </a:cubicBezTo>
                <a:cubicBezTo>
                  <a:pt x="145" y="103"/>
                  <a:pt x="151" y="107"/>
                  <a:pt x="157" y="109"/>
                </a:cubicBezTo>
                <a:cubicBezTo>
                  <a:pt x="157" y="107"/>
                  <a:pt x="158" y="105"/>
                  <a:pt x="158" y="103"/>
                </a:cubicBezTo>
                <a:cubicBezTo>
                  <a:pt x="158" y="103"/>
                  <a:pt x="159" y="102"/>
                  <a:pt x="159" y="101"/>
                </a:cubicBezTo>
                <a:cubicBezTo>
                  <a:pt x="159" y="100"/>
                  <a:pt x="159" y="98"/>
                  <a:pt x="159" y="97"/>
                </a:cubicBezTo>
                <a:cubicBezTo>
                  <a:pt x="160" y="96"/>
                  <a:pt x="160" y="95"/>
                  <a:pt x="160" y="95"/>
                </a:cubicBezTo>
                <a:cubicBezTo>
                  <a:pt x="160" y="92"/>
                  <a:pt x="160" y="90"/>
                  <a:pt x="160" y="88"/>
                </a:cubicBezTo>
                <a:cubicBezTo>
                  <a:pt x="160" y="86"/>
                  <a:pt x="160" y="84"/>
                  <a:pt x="160" y="81"/>
                </a:cubicBezTo>
              </a:path>
            </a:pathLst>
          </a:custGeom>
          <a:solidFill>
            <a:srgbClr val="206156"/>
          </a:solidFill>
          <a:ln>
            <a:noFill/>
          </a:ln>
        </p:spPr>
        <p:txBody>
          <a:bodyPr vert="horz" wrap="square" lIns="60960" tIns="30480" rIns="60960" bIns="30480" numCol="1" anchor="t" anchorCtr="0" compatLnSpc="1">
            <a:prstTxWarp prst="textNoShape">
              <a:avLst/>
            </a:prstTxWarp>
          </a:bodyPr>
          <a:lstStyle/>
          <a:p>
            <a:pPr defTabSz="914446"/>
            <a:endParaRPr lang="uk-UA">
              <a:solidFill>
                <a:srgbClr val="000000"/>
              </a:solidFill>
            </a:endParaRPr>
          </a:p>
        </p:txBody>
      </p:sp>
      <p:sp>
        <p:nvSpPr>
          <p:cNvPr id="42" name="TextBox 41"/>
          <p:cNvSpPr txBox="1"/>
          <p:nvPr/>
        </p:nvSpPr>
        <p:spPr>
          <a:xfrm>
            <a:off x="9146540" y="2725864"/>
            <a:ext cx="2226365" cy="400046"/>
          </a:xfrm>
          <a:prstGeom prst="rect">
            <a:avLst/>
          </a:prstGeom>
          <a:noFill/>
        </p:spPr>
        <p:txBody>
          <a:bodyPr wrap="square" rtlCol="0">
            <a:spAutoFit/>
          </a:bodyPr>
          <a:lstStyle/>
          <a:p>
            <a:pPr defTabSz="914446">
              <a:lnSpc>
                <a:spcPct val="150000"/>
              </a:lnSpc>
            </a:pPr>
            <a:r>
              <a:rPr lang="en-US" sz="1333" dirty="0">
                <a:solidFill>
                  <a:srgbClr val="000000"/>
                </a:solidFill>
              </a:rPr>
              <a:t>/</a:t>
            </a:r>
            <a:r>
              <a:rPr lang="en-US" sz="1333" dirty="0" err="1">
                <a:solidFill>
                  <a:srgbClr val="000000"/>
                </a:solidFill>
              </a:rPr>
              <a:t>techwave</a:t>
            </a:r>
            <a:r>
              <a:rPr lang="en-US" sz="1333" dirty="0">
                <a:solidFill>
                  <a:srgbClr val="000000"/>
                </a:solidFill>
              </a:rPr>
              <a:t>-consulting-</a:t>
            </a:r>
            <a:r>
              <a:rPr lang="en-US" sz="1333" dirty="0" err="1">
                <a:solidFill>
                  <a:srgbClr val="000000"/>
                </a:solidFill>
              </a:rPr>
              <a:t>inc</a:t>
            </a:r>
            <a:endParaRPr lang="en-US" sz="1333" dirty="0">
              <a:solidFill>
                <a:srgbClr val="454551"/>
              </a:solidFill>
            </a:endParaRPr>
          </a:p>
        </p:txBody>
      </p:sp>
      <p:sp>
        <p:nvSpPr>
          <p:cNvPr id="43" name="TextBox 42"/>
          <p:cNvSpPr txBox="1"/>
          <p:nvPr/>
        </p:nvSpPr>
        <p:spPr>
          <a:xfrm>
            <a:off x="9146540" y="3169588"/>
            <a:ext cx="2226365" cy="400046"/>
          </a:xfrm>
          <a:prstGeom prst="rect">
            <a:avLst/>
          </a:prstGeom>
          <a:noFill/>
        </p:spPr>
        <p:txBody>
          <a:bodyPr wrap="square" rtlCol="0">
            <a:spAutoFit/>
          </a:bodyPr>
          <a:lstStyle/>
          <a:p>
            <a:pPr defTabSz="914446">
              <a:lnSpc>
                <a:spcPct val="150000"/>
              </a:lnSpc>
            </a:pPr>
            <a:r>
              <a:rPr lang="en-US" sz="1333" dirty="0">
                <a:solidFill>
                  <a:srgbClr val="000000"/>
                </a:solidFill>
              </a:rPr>
              <a:t>/</a:t>
            </a:r>
            <a:r>
              <a:rPr lang="en-US" sz="1333" dirty="0" err="1">
                <a:solidFill>
                  <a:srgbClr val="000000"/>
                </a:solidFill>
              </a:rPr>
              <a:t>techwavec</a:t>
            </a:r>
            <a:endParaRPr lang="en-US" sz="1333" dirty="0">
              <a:solidFill>
                <a:srgbClr val="454551"/>
              </a:solidFill>
            </a:endParaRPr>
          </a:p>
        </p:txBody>
      </p:sp>
      <p:sp>
        <p:nvSpPr>
          <p:cNvPr id="44" name="Rectangle 43"/>
          <p:cNvSpPr/>
          <p:nvPr/>
        </p:nvSpPr>
        <p:spPr>
          <a:xfrm>
            <a:off x="3875314" y="2311400"/>
            <a:ext cx="3033486" cy="1323054"/>
          </a:xfrm>
          <a:prstGeom prst="rect">
            <a:avLst/>
          </a:prstGeom>
        </p:spPr>
        <p:txBody>
          <a:bodyPr wrap="square">
            <a:spAutoFit/>
          </a:bodyPr>
          <a:lstStyle/>
          <a:p>
            <a:pPr defTabSz="914446"/>
            <a:r>
              <a:rPr lang="en-US" sz="1333" b="1" dirty="0">
                <a:solidFill>
                  <a:srgbClr val="000000"/>
                </a:solidFill>
              </a:rPr>
              <a:t>Singapore </a:t>
            </a:r>
            <a:br>
              <a:rPr lang="en-US" sz="1333" dirty="0">
                <a:solidFill>
                  <a:srgbClr val="000000"/>
                </a:solidFill>
              </a:rPr>
            </a:br>
            <a:r>
              <a:rPr lang="en-US" sz="1333" dirty="0">
                <a:solidFill>
                  <a:srgbClr val="000000"/>
                </a:solidFill>
              </a:rPr>
              <a:t>1 Scotts Road, Shaw center</a:t>
            </a:r>
            <a:br>
              <a:rPr lang="en-US" sz="1333" dirty="0">
                <a:solidFill>
                  <a:srgbClr val="000000"/>
                </a:solidFill>
              </a:rPr>
            </a:br>
            <a:r>
              <a:rPr lang="en-US" sz="1333" dirty="0">
                <a:solidFill>
                  <a:srgbClr val="000000"/>
                </a:solidFill>
              </a:rPr>
              <a:t>Singapore – 228208</a:t>
            </a:r>
          </a:p>
          <a:p>
            <a:pPr defTabSz="914446"/>
            <a:r>
              <a:rPr lang="en-US" sz="1333" dirty="0">
                <a:solidFill>
                  <a:srgbClr val="000000"/>
                </a:solidFill>
              </a:rPr>
              <a:t>Phone: 1-484-870-4854</a:t>
            </a:r>
            <a:br>
              <a:rPr lang="en-US" sz="1333" dirty="0">
                <a:solidFill>
                  <a:srgbClr val="000000"/>
                </a:solidFill>
              </a:rPr>
            </a:br>
            <a:br>
              <a:rPr lang="en-US" sz="1333" dirty="0">
                <a:solidFill>
                  <a:srgbClr val="000000"/>
                </a:solidFill>
              </a:rPr>
            </a:br>
            <a:endParaRPr lang="en-US" sz="1333" dirty="0">
              <a:solidFill>
                <a:srgbClr val="000000"/>
              </a:solidFill>
            </a:endParaRPr>
          </a:p>
        </p:txBody>
      </p:sp>
      <p:sp>
        <p:nvSpPr>
          <p:cNvPr id="45" name="Rectangle 44"/>
          <p:cNvSpPr/>
          <p:nvPr/>
        </p:nvSpPr>
        <p:spPr>
          <a:xfrm>
            <a:off x="401983" y="2362201"/>
            <a:ext cx="2683483" cy="1528175"/>
          </a:xfrm>
          <a:prstGeom prst="rect">
            <a:avLst/>
          </a:prstGeom>
        </p:spPr>
        <p:txBody>
          <a:bodyPr wrap="square">
            <a:spAutoFit/>
          </a:bodyPr>
          <a:lstStyle/>
          <a:p>
            <a:pPr defTabSz="914446"/>
            <a:r>
              <a:rPr lang="en-US" sz="1333" b="1" dirty="0">
                <a:solidFill>
                  <a:srgbClr val="000000"/>
                </a:solidFill>
              </a:rPr>
              <a:t>Abu Dhabi</a:t>
            </a:r>
            <a:br>
              <a:rPr lang="en-US" sz="1333" dirty="0">
                <a:solidFill>
                  <a:srgbClr val="000000"/>
                </a:solidFill>
              </a:rPr>
            </a:br>
            <a:r>
              <a:rPr lang="en-US" sz="1333" dirty="0">
                <a:solidFill>
                  <a:srgbClr val="000000"/>
                </a:solidFill>
              </a:rPr>
              <a:t>Office # 45, 19th Floor, </a:t>
            </a:r>
          </a:p>
          <a:p>
            <a:pPr defTabSz="914446"/>
            <a:r>
              <a:rPr lang="en-US" sz="1333" dirty="0">
                <a:solidFill>
                  <a:srgbClr val="000000"/>
                </a:solidFill>
              </a:rPr>
              <a:t>Al </a:t>
            </a:r>
            <a:r>
              <a:rPr lang="en-US" sz="1333" dirty="0" err="1">
                <a:solidFill>
                  <a:srgbClr val="000000"/>
                </a:solidFill>
              </a:rPr>
              <a:t>Ghaith</a:t>
            </a:r>
            <a:r>
              <a:rPr lang="en-US" sz="1333" dirty="0">
                <a:solidFill>
                  <a:srgbClr val="000000"/>
                </a:solidFill>
              </a:rPr>
              <a:t> Tower, </a:t>
            </a:r>
            <a:r>
              <a:rPr lang="en-US" sz="1333" dirty="0" err="1">
                <a:solidFill>
                  <a:srgbClr val="000000"/>
                </a:solidFill>
              </a:rPr>
              <a:t>Hamdan</a:t>
            </a:r>
            <a:r>
              <a:rPr lang="en-US" sz="1333" dirty="0">
                <a:solidFill>
                  <a:srgbClr val="000000"/>
                </a:solidFill>
              </a:rPr>
              <a:t> Street, </a:t>
            </a:r>
          </a:p>
          <a:p>
            <a:pPr defTabSz="914446"/>
            <a:r>
              <a:rPr lang="en-US" sz="1333" dirty="0">
                <a:solidFill>
                  <a:srgbClr val="000000"/>
                </a:solidFill>
              </a:rPr>
              <a:t>Abu Dhabi – UAE</a:t>
            </a:r>
          </a:p>
          <a:p>
            <a:pPr defTabSz="914446"/>
            <a:r>
              <a:rPr lang="en-US" sz="1333" dirty="0">
                <a:solidFill>
                  <a:srgbClr val="000000"/>
                </a:solidFill>
              </a:rPr>
              <a:t>E-Fax: 1-484-872-1458</a:t>
            </a:r>
            <a:br>
              <a:rPr lang="en-US" sz="1333" dirty="0">
                <a:solidFill>
                  <a:srgbClr val="000000"/>
                </a:solidFill>
              </a:rPr>
            </a:br>
            <a:endParaRPr lang="en-US" sz="1333" dirty="0">
              <a:solidFill>
                <a:srgbClr val="000000"/>
              </a:solidFill>
            </a:endParaRPr>
          </a:p>
          <a:p>
            <a:pPr defTabSz="914446"/>
            <a:endParaRPr lang="en-US" sz="1333" dirty="0">
              <a:solidFill>
                <a:srgbClr val="000000"/>
              </a:solidFill>
            </a:endParaRPr>
          </a:p>
        </p:txBody>
      </p:sp>
      <p:sp>
        <p:nvSpPr>
          <p:cNvPr id="46" name="Rectangle 45"/>
          <p:cNvSpPr/>
          <p:nvPr/>
        </p:nvSpPr>
        <p:spPr>
          <a:xfrm>
            <a:off x="362941" y="5338723"/>
            <a:ext cx="2837459" cy="1323054"/>
          </a:xfrm>
          <a:prstGeom prst="rect">
            <a:avLst/>
          </a:prstGeom>
        </p:spPr>
        <p:txBody>
          <a:bodyPr wrap="square">
            <a:spAutoFit/>
          </a:bodyPr>
          <a:lstStyle/>
          <a:p>
            <a:pPr defTabSz="914446"/>
            <a:r>
              <a:rPr lang="en-US" sz="1333" b="1" dirty="0">
                <a:solidFill>
                  <a:srgbClr val="000000"/>
                </a:solidFill>
              </a:rPr>
              <a:t>Saudi Arabia</a:t>
            </a:r>
            <a:br>
              <a:rPr lang="en-US" sz="1333" dirty="0">
                <a:solidFill>
                  <a:srgbClr val="000000"/>
                </a:solidFill>
              </a:rPr>
            </a:br>
            <a:r>
              <a:rPr lang="en-US" sz="1333" dirty="0">
                <a:solidFill>
                  <a:srgbClr val="000000"/>
                </a:solidFill>
              </a:rPr>
              <a:t>Office Number 711, </a:t>
            </a:r>
          </a:p>
          <a:p>
            <a:pPr defTabSz="914446"/>
            <a:r>
              <a:rPr lang="en-US" sz="1333" dirty="0">
                <a:solidFill>
                  <a:srgbClr val="000000"/>
                </a:solidFill>
              </a:rPr>
              <a:t>101 Business Tower, </a:t>
            </a:r>
          </a:p>
          <a:p>
            <a:pPr defTabSz="914446"/>
            <a:r>
              <a:rPr lang="en-US" sz="1333" dirty="0">
                <a:solidFill>
                  <a:srgbClr val="000000"/>
                </a:solidFill>
              </a:rPr>
              <a:t>King </a:t>
            </a:r>
            <a:r>
              <a:rPr lang="en-US" sz="1333" dirty="0" err="1">
                <a:solidFill>
                  <a:srgbClr val="000000"/>
                </a:solidFill>
              </a:rPr>
              <a:t>Abdulaziz</a:t>
            </a:r>
            <a:r>
              <a:rPr lang="en-US" sz="1333" dirty="0">
                <a:solidFill>
                  <a:srgbClr val="000000"/>
                </a:solidFill>
              </a:rPr>
              <a:t> Street, Saudi Arabia.</a:t>
            </a:r>
          </a:p>
          <a:p>
            <a:pPr defTabSz="914446"/>
            <a:r>
              <a:rPr lang="en-IN" sz="1333" dirty="0">
                <a:solidFill>
                  <a:srgbClr val="000000"/>
                </a:solidFill>
              </a:rPr>
              <a:t>Fax: 1-484-872-1458</a:t>
            </a:r>
            <a:endParaRPr lang="en-US" sz="1333" dirty="0">
              <a:solidFill>
                <a:srgbClr val="000000"/>
              </a:solidFill>
            </a:endParaRPr>
          </a:p>
        </p:txBody>
      </p:sp>
      <p:sp>
        <p:nvSpPr>
          <p:cNvPr id="3" name="Rectangle 2"/>
          <p:cNvSpPr/>
          <p:nvPr/>
        </p:nvSpPr>
        <p:spPr>
          <a:xfrm>
            <a:off x="401983" y="3658421"/>
            <a:ext cx="6096000" cy="1117935"/>
          </a:xfrm>
          <a:prstGeom prst="rect">
            <a:avLst/>
          </a:prstGeom>
        </p:spPr>
        <p:txBody>
          <a:bodyPr>
            <a:spAutoFit/>
          </a:bodyPr>
          <a:lstStyle/>
          <a:p>
            <a:pPr defTabSz="914446"/>
            <a:endParaRPr lang="de-DE" sz="1333" dirty="0">
              <a:solidFill>
                <a:srgbClr val="000000"/>
              </a:solidFill>
            </a:endParaRPr>
          </a:p>
          <a:p>
            <a:pPr defTabSz="914446"/>
            <a:r>
              <a:rPr lang="de-DE" sz="1333" b="1" dirty="0">
                <a:solidFill>
                  <a:srgbClr val="000000"/>
                </a:solidFill>
              </a:rPr>
              <a:t>Germany</a:t>
            </a:r>
          </a:p>
          <a:p>
            <a:pPr defTabSz="914446"/>
            <a:r>
              <a:rPr lang="de-DE" sz="1333" dirty="0">
                <a:solidFill>
                  <a:srgbClr val="000000"/>
                </a:solidFill>
              </a:rPr>
              <a:t>Potsdamer Platz 1</a:t>
            </a:r>
            <a:br>
              <a:rPr lang="de-DE" sz="1333" dirty="0">
                <a:solidFill>
                  <a:srgbClr val="000000"/>
                </a:solidFill>
              </a:rPr>
            </a:br>
            <a:r>
              <a:rPr lang="de-DE" sz="1333" dirty="0">
                <a:solidFill>
                  <a:srgbClr val="000000"/>
                </a:solidFill>
              </a:rPr>
              <a:t>10785  Berlin, Germany</a:t>
            </a:r>
          </a:p>
          <a:p>
            <a:pPr defTabSz="914446"/>
            <a:r>
              <a:rPr lang="en-US" sz="1333" dirty="0">
                <a:solidFill>
                  <a:srgbClr val="000000"/>
                </a:solidFill>
              </a:rPr>
              <a:t>Phone: +49 30 220 122 218</a:t>
            </a:r>
          </a:p>
        </p:txBody>
      </p:sp>
      <p:sp>
        <p:nvSpPr>
          <p:cNvPr id="47" name="TextBox 46"/>
          <p:cNvSpPr txBox="1"/>
          <p:nvPr/>
        </p:nvSpPr>
        <p:spPr>
          <a:xfrm>
            <a:off x="9121681" y="3929207"/>
            <a:ext cx="2438400" cy="400046"/>
          </a:xfrm>
          <a:prstGeom prst="rect">
            <a:avLst/>
          </a:prstGeom>
          <a:noFill/>
        </p:spPr>
        <p:txBody>
          <a:bodyPr wrap="square" rtlCol="0">
            <a:spAutoFit/>
          </a:bodyPr>
          <a:lstStyle/>
          <a:p>
            <a:pPr defTabSz="914446">
              <a:lnSpc>
                <a:spcPct val="150000"/>
              </a:lnSpc>
            </a:pPr>
            <a:r>
              <a:rPr lang="en-IN" sz="1333" dirty="0">
                <a:solidFill>
                  <a:srgbClr val="000000"/>
                </a:solidFill>
              </a:rPr>
              <a:t>info@techwave.net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9136" y="4031096"/>
            <a:ext cx="247685" cy="222281"/>
          </a:xfrm>
          <a:prstGeom prst="rect">
            <a:avLst/>
          </a:prstGeom>
        </p:spPr>
      </p:pic>
      <p:sp>
        <p:nvSpPr>
          <p:cNvPr id="27" name="Rectangle 26"/>
          <p:cNvSpPr/>
          <p:nvPr/>
        </p:nvSpPr>
        <p:spPr>
          <a:xfrm>
            <a:off x="3902193" y="3835400"/>
            <a:ext cx="3362207" cy="1528175"/>
          </a:xfrm>
          <a:prstGeom prst="rect">
            <a:avLst/>
          </a:prstGeom>
        </p:spPr>
        <p:txBody>
          <a:bodyPr wrap="square">
            <a:spAutoFit/>
          </a:bodyPr>
          <a:lstStyle/>
          <a:p>
            <a:pPr defTabSz="914446"/>
            <a:r>
              <a:rPr lang="en-US" sz="1333" b="1" dirty="0">
                <a:solidFill>
                  <a:srgbClr val="000000"/>
                </a:solidFill>
              </a:rPr>
              <a:t>London</a:t>
            </a:r>
          </a:p>
          <a:p>
            <a:pPr defTabSz="914446"/>
            <a:r>
              <a:rPr lang="en-IN" sz="1333" dirty="0">
                <a:solidFill>
                  <a:srgbClr val="000000"/>
                </a:solidFill>
              </a:rPr>
              <a:t>Lakeside House, 1 </a:t>
            </a:r>
            <a:r>
              <a:rPr lang="en-IN" sz="1333" dirty="0" err="1">
                <a:solidFill>
                  <a:srgbClr val="000000"/>
                </a:solidFill>
              </a:rPr>
              <a:t>Furzeground</a:t>
            </a:r>
            <a:r>
              <a:rPr lang="en-IN" sz="1333" dirty="0">
                <a:solidFill>
                  <a:srgbClr val="000000"/>
                </a:solidFill>
              </a:rPr>
              <a:t> Way </a:t>
            </a:r>
            <a:r>
              <a:rPr lang="en-IN" sz="1333" dirty="0" err="1">
                <a:solidFill>
                  <a:srgbClr val="000000"/>
                </a:solidFill>
              </a:rPr>
              <a:t>Stockley</a:t>
            </a:r>
            <a:r>
              <a:rPr lang="en-IN" sz="1333" dirty="0">
                <a:solidFill>
                  <a:srgbClr val="000000"/>
                </a:solidFill>
              </a:rPr>
              <a:t> Park,</a:t>
            </a:r>
          </a:p>
          <a:p>
            <a:pPr defTabSz="914446"/>
            <a:r>
              <a:rPr lang="en-IN" sz="1333" dirty="0">
                <a:solidFill>
                  <a:srgbClr val="000000"/>
                </a:solidFill>
              </a:rPr>
              <a:t>Uxbridge Middlesex, UB11 1BD,</a:t>
            </a:r>
          </a:p>
          <a:p>
            <a:pPr defTabSz="914446"/>
            <a:r>
              <a:rPr lang="en-IN" sz="1333" dirty="0">
                <a:solidFill>
                  <a:srgbClr val="000000"/>
                </a:solidFill>
              </a:rPr>
              <a:t>United Kingdom</a:t>
            </a:r>
          </a:p>
          <a:p>
            <a:pPr defTabSz="914446"/>
            <a:r>
              <a:rPr lang="en-US" sz="1333" dirty="0">
                <a:solidFill>
                  <a:srgbClr val="000000"/>
                </a:solidFill>
              </a:rPr>
              <a:t>Phone: +44 (0) 2086 233 011</a:t>
            </a:r>
            <a:br>
              <a:rPr lang="en-US" sz="1333" dirty="0">
                <a:solidFill>
                  <a:srgbClr val="000000"/>
                </a:solidFill>
              </a:rPr>
            </a:br>
            <a:endParaRPr lang="en-IN" sz="1333" dirty="0">
              <a:solidFill>
                <a:srgbClr val="000000"/>
              </a:solidFill>
            </a:endParaRPr>
          </a:p>
        </p:txBody>
      </p:sp>
      <p:sp>
        <p:nvSpPr>
          <p:cNvPr id="6" name="Rectangle 5"/>
          <p:cNvSpPr/>
          <p:nvPr/>
        </p:nvSpPr>
        <p:spPr>
          <a:xfrm>
            <a:off x="3911600" y="5340707"/>
            <a:ext cx="6096000" cy="912814"/>
          </a:xfrm>
          <a:prstGeom prst="rect">
            <a:avLst/>
          </a:prstGeom>
        </p:spPr>
        <p:txBody>
          <a:bodyPr>
            <a:spAutoFit/>
          </a:bodyPr>
          <a:lstStyle/>
          <a:p>
            <a:pPr defTabSz="914446"/>
            <a:r>
              <a:rPr lang="en-US" sz="1333" b="1" dirty="0">
                <a:solidFill>
                  <a:srgbClr val="000000"/>
                </a:solidFill>
              </a:rPr>
              <a:t>Netherlands</a:t>
            </a:r>
          </a:p>
          <a:p>
            <a:pPr defTabSz="914446"/>
            <a:r>
              <a:rPr lang="en-US" sz="1333" dirty="0">
                <a:solidFill>
                  <a:srgbClr val="000000"/>
                </a:solidFill>
              </a:rPr>
              <a:t>High Tech Campus 9,</a:t>
            </a:r>
            <a:br>
              <a:rPr lang="en-US" sz="1333" dirty="0">
                <a:solidFill>
                  <a:srgbClr val="000000"/>
                </a:solidFill>
              </a:rPr>
            </a:br>
            <a:r>
              <a:rPr lang="en-US" sz="1333" dirty="0">
                <a:solidFill>
                  <a:srgbClr val="000000"/>
                </a:solidFill>
              </a:rPr>
              <a:t>Eindhoven, Netherlands</a:t>
            </a:r>
          </a:p>
          <a:p>
            <a:pPr defTabSz="914446"/>
            <a:r>
              <a:rPr lang="en-US" sz="1333" dirty="0">
                <a:solidFill>
                  <a:srgbClr val="000000"/>
                </a:solidFill>
              </a:rPr>
              <a:t>Phone: +31 040 851 5290</a:t>
            </a:r>
          </a:p>
        </p:txBody>
      </p:sp>
      <p:sp>
        <p:nvSpPr>
          <p:cNvPr id="24" name="Rectangle 23"/>
          <p:cNvSpPr/>
          <p:nvPr/>
        </p:nvSpPr>
        <p:spPr>
          <a:xfrm>
            <a:off x="7061200" y="5359400"/>
            <a:ext cx="6096000" cy="912814"/>
          </a:xfrm>
          <a:prstGeom prst="rect">
            <a:avLst/>
          </a:prstGeom>
        </p:spPr>
        <p:txBody>
          <a:bodyPr>
            <a:spAutoFit/>
          </a:bodyPr>
          <a:lstStyle/>
          <a:p>
            <a:pPr defTabSz="914446"/>
            <a:r>
              <a:rPr lang="en-US" sz="1333" b="1" dirty="0">
                <a:solidFill>
                  <a:srgbClr val="000000"/>
                </a:solidFill>
              </a:rPr>
              <a:t>Australia</a:t>
            </a:r>
          </a:p>
          <a:p>
            <a:pPr defTabSz="914446"/>
            <a:r>
              <a:rPr lang="en-AU" sz="1333" dirty="0">
                <a:solidFill>
                  <a:srgbClr val="000000"/>
                </a:solidFill>
              </a:rPr>
              <a:t>Level 2, 2A Cambridge St Box Hill,</a:t>
            </a:r>
          </a:p>
          <a:p>
            <a:pPr defTabSz="914446"/>
            <a:r>
              <a:rPr lang="en-AU" sz="1333" dirty="0">
                <a:solidFill>
                  <a:srgbClr val="000000"/>
                </a:solidFill>
              </a:rPr>
              <a:t>Victoria, Australia 3128.</a:t>
            </a:r>
            <a:endParaRPr lang="en-US" sz="1333" dirty="0">
              <a:solidFill>
                <a:srgbClr val="000000"/>
              </a:solidFill>
            </a:endParaRPr>
          </a:p>
          <a:p>
            <a:pPr defTabSz="914446"/>
            <a:r>
              <a:rPr lang="en-US" sz="1333" dirty="0">
                <a:solidFill>
                  <a:srgbClr val="000000"/>
                </a:solidFill>
              </a:rPr>
              <a:t>Phone: </a:t>
            </a:r>
            <a:r>
              <a:rPr lang="en-AU" sz="1333" dirty="0">
                <a:solidFill>
                  <a:srgbClr val="000000"/>
                </a:solidFill>
              </a:rPr>
              <a:t>+61 3 9898 6666 </a:t>
            </a:r>
            <a:endParaRPr lang="en-US" sz="1333" dirty="0">
              <a:solidFill>
                <a:srgbClr val="000000"/>
              </a:solidFill>
            </a:endParaRPr>
          </a:p>
        </p:txBody>
      </p:sp>
    </p:spTree>
    <p:extLst>
      <p:ext uri="{BB962C8B-B14F-4D97-AF65-F5344CB8AC3E}">
        <p14:creationId xmlns:p14="http://schemas.microsoft.com/office/powerpoint/2010/main" val="1269771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Slide Number Placeholder 2"/>
          <p:cNvSpPr>
            <a:spLocks noGrp="1"/>
          </p:cNvSpPr>
          <p:nvPr>
            <p:ph type="sldNum" sz="quarter" idx="10"/>
          </p:nvPr>
        </p:nvSpPr>
        <p:spPr/>
        <p:txBody>
          <a:bodyPr/>
          <a:lstStyle/>
          <a:p>
            <a:fld id="{CD5A9ACC-F2DE-48A5-B36D-6CEED54F7E47}" type="slidenum">
              <a:rPr lang="en-US" smtClean="0"/>
              <a:t>23</a:t>
            </a:fld>
            <a:endParaRPr lang="en-US" dirty="0"/>
          </a:p>
        </p:txBody>
      </p:sp>
    </p:spTree>
    <p:extLst>
      <p:ext uri="{BB962C8B-B14F-4D97-AF65-F5344CB8AC3E}">
        <p14:creationId xmlns:p14="http://schemas.microsoft.com/office/powerpoint/2010/main" val="1866642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p:txBody>
          <a:bodyPr/>
          <a:lstStyle/>
          <a:p>
            <a:r>
              <a:rPr lang="en-US" dirty="0">
                <a:solidFill>
                  <a:srgbClr val="206156"/>
                </a:solidFill>
              </a:rPr>
              <a:t>Practice Portfolio</a:t>
            </a:r>
            <a:br>
              <a:rPr lang="en-US" dirty="0">
                <a:solidFill>
                  <a:srgbClr val="206156"/>
                </a:solidFill>
              </a:rPr>
            </a:br>
            <a:r>
              <a:rPr lang="en-US" dirty="0">
                <a:solidFill>
                  <a:srgbClr val="92D050"/>
                </a:solidFill>
              </a:rPr>
              <a:t>IMS</a:t>
            </a:r>
            <a:endParaRPr lang="uk-UA" dirty="0">
              <a:solidFill>
                <a:schemeClr val="accent1"/>
              </a:solidFill>
            </a:endParaRPr>
          </a:p>
        </p:txBody>
      </p:sp>
      <p:pic>
        <p:nvPicPr>
          <p:cNvPr id="21" name="Picture 20"/>
          <p:cNvPicPr>
            <a:picLocks noChangeAspect="1"/>
          </p:cNvPicPr>
          <p:nvPr/>
        </p:nvPicPr>
        <p:blipFill>
          <a:blip r:embed="rId3"/>
          <a:stretch>
            <a:fillRect/>
          </a:stretch>
        </p:blipFill>
        <p:spPr>
          <a:xfrm>
            <a:off x="200227" y="3294180"/>
            <a:ext cx="1424383" cy="1350525"/>
          </a:xfrm>
          <a:prstGeom prst="rect">
            <a:avLst/>
          </a:prstGeom>
        </p:spPr>
      </p:pic>
      <p:sp>
        <p:nvSpPr>
          <p:cNvPr id="2" name="Rectangle 1"/>
          <p:cNvSpPr/>
          <p:nvPr/>
        </p:nvSpPr>
        <p:spPr>
          <a:xfrm>
            <a:off x="558800" y="4594900"/>
            <a:ext cx="670376" cy="420564"/>
          </a:xfrm>
          <a:prstGeom prst="rect">
            <a:avLst/>
          </a:prstGeom>
        </p:spPr>
        <p:txBody>
          <a:bodyPr wrap="none">
            <a:spAutoFit/>
          </a:bodyPr>
          <a:lstStyle/>
          <a:p>
            <a:r>
              <a:rPr lang="en-US" sz="2133" b="1" dirty="0">
                <a:solidFill>
                  <a:srgbClr val="206156"/>
                </a:solidFill>
              </a:rPr>
              <a:t>IMS</a:t>
            </a:r>
            <a:endParaRPr lang="en-US" sz="2133" b="1" dirty="0"/>
          </a:p>
        </p:txBody>
      </p:sp>
      <p:sp>
        <p:nvSpPr>
          <p:cNvPr id="5" name="TextBox 4"/>
          <p:cNvSpPr txBox="1"/>
          <p:nvPr/>
        </p:nvSpPr>
        <p:spPr>
          <a:xfrm>
            <a:off x="2235200" y="1170733"/>
            <a:ext cx="2184400" cy="420564"/>
          </a:xfrm>
          <a:prstGeom prst="rect">
            <a:avLst/>
          </a:prstGeom>
          <a:noFill/>
        </p:spPr>
        <p:txBody>
          <a:bodyPr wrap="square" rtlCol="0">
            <a:spAutoFit/>
          </a:bodyPr>
          <a:lstStyle/>
          <a:p>
            <a:pPr algn="ctr"/>
            <a:r>
              <a:rPr lang="en-US" sz="2133" b="1" dirty="0">
                <a:solidFill>
                  <a:srgbClr val="0A5E52"/>
                </a:solidFill>
              </a:rPr>
              <a:t>Key Offerings</a:t>
            </a:r>
          </a:p>
        </p:txBody>
      </p:sp>
      <p:sp>
        <p:nvSpPr>
          <p:cNvPr id="6" name="Rounded Rectangle 5"/>
          <p:cNvSpPr/>
          <p:nvPr/>
        </p:nvSpPr>
        <p:spPr>
          <a:xfrm>
            <a:off x="2438400" y="2108200"/>
            <a:ext cx="1930400" cy="703146"/>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RIMS</a:t>
            </a:r>
          </a:p>
        </p:txBody>
      </p:sp>
      <p:sp>
        <p:nvSpPr>
          <p:cNvPr id="24" name="Rounded Rectangle 23"/>
          <p:cNvSpPr/>
          <p:nvPr/>
        </p:nvSpPr>
        <p:spPr>
          <a:xfrm>
            <a:off x="2438400" y="3636318"/>
            <a:ext cx="1930400" cy="66625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CLOUD</a:t>
            </a:r>
          </a:p>
        </p:txBody>
      </p:sp>
      <p:sp>
        <p:nvSpPr>
          <p:cNvPr id="25" name="Rounded Rectangle 24"/>
          <p:cNvSpPr/>
          <p:nvPr/>
        </p:nvSpPr>
        <p:spPr>
          <a:xfrm>
            <a:off x="2438400" y="5285485"/>
            <a:ext cx="1930400" cy="58003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DEV OPS</a:t>
            </a:r>
          </a:p>
        </p:txBody>
      </p:sp>
      <p:cxnSp>
        <p:nvCxnSpPr>
          <p:cNvPr id="11" name="Elbow Connector 10"/>
          <p:cNvCxnSpPr>
            <a:stCxn id="21" idx="3"/>
            <a:endCxn id="6" idx="1"/>
          </p:cNvCxnSpPr>
          <p:nvPr/>
        </p:nvCxnSpPr>
        <p:spPr>
          <a:xfrm flipV="1">
            <a:off x="1624609" y="2459773"/>
            <a:ext cx="813791" cy="1509670"/>
          </a:xfrm>
          <a:prstGeom prst="bentConnector3">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3"/>
            <a:endCxn id="24" idx="1"/>
          </p:cNvCxnSpPr>
          <p:nvPr/>
        </p:nvCxnSpPr>
        <p:spPr>
          <a:xfrm>
            <a:off x="1624609" y="3969443"/>
            <a:ext cx="813791" cy="1"/>
          </a:xfrm>
          <a:prstGeom prst="bentConnector3">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1" idx="3"/>
            <a:endCxn id="25" idx="1"/>
          </p:cNvCxnSpPr>
          <p:nvPr/>
        </p:nvCxnSpPr>
        <p:spPr>
          <a:xfrm>
            <a:off x="1624609" y="3969443"/>
            <a:ext cx="813791" cy="1606058"/>
          </a:xfrm>
          <a:prstGeom prst="bentConnector3">
            <a:avLst>
              <a:gd name="adj1" fmla="val 50000"/>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5334000" y="1576177"/>
            <a:ext cx="6587461" cy="1419647"/>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nSpc>
                <a:spcPct val="107000"/>
              </a:lnSpc>
              <a:spcAft>
                <a:spcPts val="533"/>
              </a:spcAft>
              <a:buSzPts val="1000"/>
              <a:tabLst>
                <a:tab pos="304815" algn="l"/>
              </a:tabLst>
            </a:pPr>
            <a:r>
              <a:rPr lang="en-US" sz="1333" dirty="0">
                <a:solidFill>
                  <a:schemeClr val="bg1"/>
                </a:solidFill>
              </a:rPr>
              <a:t>Support for a wide range of technologies in the enterprise IT environment — from on premise to cloud — servers, networks, storage, applications, virtualization, unified communication, VOIP, Telco, desktops, mobility, data center, distributed computing, middleware, database, platforms, as well as cloud technologies such as public cloud, private cloud, and converged infrastructure </a:t>
            </a:r>
          </a:p>
        </p:txBody>
      </p:sp>
      <p:sp>
        <p:nvSpPr>
          <p:cNvPr id="34" name="Rounded Rectangle 33"/>
          <p:cNvSpPr/>
          <p:nvPr/>
        </p:nvSpPr>
        <p:spPr>
          <a:xfrm>
            <a:off x="5384800" y="3327401"/>
            <a:ext cx="6587461" cy="1419647"/>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nSpc>
                <a:spcPct val="107000"/>
              </a:lnSpc>
              <a:spcAft>
                <a:spcPts val="533"/>
              </a:spcAft>
              <a:buSzPts val="1000"/>
              <a:tabLst>
                <a:tab pos="304815" algn="l"/>
              </a:tabLst>
            </a:pPr>
            <a:r>
              <a:rPr lang="en-US" sz="1333" dirty="0">
                <a:solidFill>
                  <a:schemeClr val="bg1"/>
                </a:solidFill>
              </a:rPr>
              <a:t>Cloud environments setup/Cloud application migration – automate new environment creation and deploy applications/Cloud optimization services – cost and performance optimization/Cloud infrastructure security and Business continuity using cloud</a:t>
            </a:r>
          </a:p>
          <a:p>
            <a:pPr marL="228611" indent="-228611">
              <a:lnSpc>
                <a:spcPct val="107000"/>
              </a:lnSpc>
              <a:spcAft>
                <a:spcPts val="533"/>
              </a:spcAft>
              <a:buSzPts val="1000"/>
              <a:buFont typeface="Arial" panose="020B0604020202020204" pitchFamily="34" charset="0"/>
              <a:buChar char="•"/>
              <a:tabLst>
                <a:tab pos="304815" algn="l"/>
              </a:tabLst>
            </a:pPr>
            <a:endParaRPr lang="en-US" sz="1333" dirty="0">
              <a:solidFill>
                <a:schemeClr val="bg1"/>
              </a:solidFill>
            </a:endParaRPr>
          </a:p>
        </p:txBody>
      </p:sp>
      <p:sp>
        <p:nvSpPr>
          <p:cNvPr id="36" name="Rounded Rectangle 35"/>
          <p:cNvSpPr/>
          <p:nvPr/>
        </p:nvSpPr>
        <p:spPr>
          <a:xfrm>
            <a:off x="5384800" y="5054601"/>
            <a:ext cx="6587461" cy="1419647"/>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nSpc>
                <a:spcPct val="107000"/>
              </a:lnSpc>
              <a:spcAft>
                <a:spcPts val="533"/>
              </a:spcAft>
              <a:buSzPts val="1000"/>
              <a:tabLst>
                <a:tab pos="304815" algn="l"/>
              </a:tabLst>
            </a:pPr>
            <a:r>
              <a:rPr lang="en-US" sz="1333" dirty="0">
                <a:solidFill>
                  <a:schemeClr val="bg1"/>
                </a:solidFill>
              </a:rPr>
              <a:t>Tightly align development, QA, and operations teams on agile DevOps processes including automation, collaboration, continuous integration (CI), continuous delivery (CD), source code management, change management, infrastructure-as-code, and production support processes</a:t>
            </a:r>
          </a:p>
        </p:txBody>
      </p:sp>
      <p:cxnSp>
        <p:nvCxnSpPr>
          <p:cNvPr id="41" name="Straight Arrow Connector 40"/>
          <p:cNvCxnSpPr/>
          <p:nvPr/>
        </p:nvCxnSpPr>
        <p:spPr>
          <a:xfrm>
            <a:off x="4419600" y="2459773"/>
            <a:ext cx="812800"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419600" y="3969443"/>
            <a:ext cx="762000"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419600" y="5575501"/>
            <a:ext cx="812800" cy="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76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p:txBody>
          <a:bodyPr/>
          <a:lstStyle/>
          <a:p>
            <a:r>
              <a:rPr lang="en-US" dirty="0">
                <a:solidFill>
                  <a:srgbClr val="206156"/>
                </a:solidFill>
              </a:rPr>
              <a:t>Practice Portfolio</a:t>
            </a:r>
            <a:br>
              <a:rPr lang="en-US" dirty="0">
                <a:solidFill>
                  <a:srgbClr val="206156"/>
                </a:solidFill>
              </a:rPr>
            </a:br>
            <a:r>
              <a:rPr lang="en-US" dirty="0">
                <a:solidFill>
                  <a:srgbClr val="92D050"/>
                </a:solidFill>
              </a:rPr>
              <a:t>IMS</a:t>
            </a:r>
            <a:endParaRPr lang="uk-UA" dirty="0">
              <a:solidFill>
                <a:schemeClr val="accent1"/>
              </a:solidFill>
            </a:endParaRPr>
          </a:p>
        </p:txBody>
      </p:sp>
      <p:pic>
        <p:nvPicPr>
          <p:cNvPr id="21" name="Picture 20"/>
          <p:cNvPicPr>
            <a:picLocks noChangeAspect="1"/>
          </p:cNvPicPr>
          <p:nvPr/>
        </p:nvPicPr>
        <p:blipFill>
          <a:blip r:embed="rId3"/>
          <a:stretch>
            <a:fillRect/>
          </a:stretch>
        </p:blipFill>
        <p:spPr>
          <a:xfrm>
            <a:off x="2615209" y="1831362"/>
            <a:ext cx="1424383" cy="1350525"/>
          </a:xfrm>
          <a:prstGeom prst="rect">
            <a:avLst/>
          </a:prstGeom>
        </p:spPr>
      </p:pic>
      <p:sp>
        <p:nvSpPr>
          <p:cNvPr id="2" name="Rectangle 1"/>
          <p:cNvSpPr/>
          <p:nvPr/>
        </p:nvSpPr>
        <p:spPr>
          <a:xfrm>
            <a:off x="3022722" y="3181887"/>
            <a:ext cx="670376" cy="420564"/>
          </a:xfrm>
          <a:prstGeom prst="rect">
            <a:avLst/>
          </a:prstGeom>
        </p:spPr>
        <p:txBody>
          <a:bodyPr wrap="none">
            <a:spAutoFit/>
          </a:bodyPr>
          <a:lstStyle/>
          <a:p>
            <a:r>
              <a:rPr lang="en-US" sz="2133" b="1" dirty="0">
                <a:solidFill>
                  <a:srgbClr val="206156"/>
                </a:solidFill>
              </a:rPr>
              <a:t>IMS</a:t>
            </a:r>
            <a:endParaRPr lang="en-US" sz="2133" b="1" dirty="0"/>
          </a:p>
        </p:txBody>
      </p:sp>
      <p:sp>
        <p:nvSpPr>
          <p:cNvPr id="5" name="TextBox 4"/>
          <p:cNvSpPr txBox="1"/>
          <p:nvPr/>
        </p:nvSpPr>
        <p:spPr>
          <a:xfrm>
            <a:off x="2235200" y="1170733"/>
            <a:ext cx="2184400" cy="420564"/>
          </a:xfrm>
          <a:prstGeom prst="rect">
            <a:avLst/>
          </a:prstGeom>
          <a:noFill/>
        </p:spPr>
        <p:txBody>
          <a:bodyPr wrap="square" rtlCol="0">
            <a:spAutoFit/>
          </a:bodyPr>
          <a:lstStyle/>
          <a:p>
            <a:pPr algn="ctr"/>
            <a:r>
              <a:rPr lang="en-US" sz="2133" b="1" dirty="0">
                <a:solidFill>
                  <a:srgbClr val="0A5E52"/>
                </a:solidFill>
              </a:rPr>
              <a:t>Key Solutions</a:t>
            </a:r>
          </a:p>
        </p:txBody>
      </p:sp>
      <p:sp>
        <p:nvSpPr>
          <p:cNvPr id="25" name="Rounded Rectangle 24"/>
          <p:cNvSpPr/>
          <p:nvPr/>
        </p:nvSpPr>
        <p:spPr>
          <a:xfrm>
            <a:off x="304800" y="5013464"/>
            <a:ext cx="1524000" cy="58003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Monitor Infra</a:t>
            </a:r>
          </a:p>
        </p:txBody>
      </p:sp>
      <p:cxnSp>
        <p:nvCxnSpPr>
          <p:cNvPr id="15" name="Straight Arrow Connector 14"/>
          <p:cNvCxnSpPr>
            <a:stCxn id="2" idx="2"/>
          </p:cNvCxnSpPr>
          <p:nvPr/>
        </p:nvCxnSpPr>
        <p:spPr>
          <a:xfrm flipH="1">
            <a:off x="3327400" y="3602451"/>
            <a:ext cx="30510" cy="690149"/>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66800" y="4292600"/>
            <a:ext cx="4925236" cy="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66800" y="4292600"/>
            <a:ext cx="0" cy="660400"/>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743200" y="4292600"/>
            <a:ext cx="0" cy="720864"/>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006477" y="5013464"/>
            <a:ext cx="1498723" cy="58003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ServInfra</a:t>
            </a:r>
          </a:p>
        </p:txBody>
      </p:sp>
      <p:cxnSp>
        <p:nvCxnSpPr>
          <p:cNvPr id="37" name="Straight Arrow Connector 36"/>
          <p:cNvCxnSpPr/>
          <p:nvPr/>
        </p:nvCxnSpPr>
        <p:spPr>
          <a:xfrm>
            <a:off x="4355804" y="4292600"/>
            <a:ext cx="0" cy="720864"/>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619081" y="5013464"/>
            <a:ext cx="1498723" cy="58003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ServNet</a:t>
            </a:r>
          </a:p>
        </p:txBody>
      </p:sp>
      <p:cxnSp>
        <p:nvCxnSpPr>
          <p:cNvPr id="39" name="Straight Arrow Connector 38"/>
          <p:cNvCxnSpPr/>
          <p:nvPr/>
        </p:nvCxnSpPr>
        <p:spPr>
          <a:xfrm>
            <a:off x="5992036" y="4292600"/>
            <a:ext cx="0" cy="720864"/>
          </a:xfrm>
          <a:prstGeom prst="straightConnector1">
            <a:avLst/>
          </a:prstGeom>
          <a:ln w="25400" cap="sq">
            <a:solidFill>
              <a:schemeClr val="accent2"/>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p:cNvSpPr/>
          <p:nvPr/>
        </p:nvSpPr>
        <p:spPr>
          <a:xfrm>
            <a:off x="5231685" y="5013464"/>
            <a:ext cx="1498723" cy="580031"/>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lang="en-US" sz="1867" dirty="0">
                <a:solidFill>
                  <a:schemeClr val="bg1"/>
                </a:solidFill>
              </a:rPr>
              <a:t>ServStor</a:t>
            </a:r>
          </a:p>
        </p:txBody>
      </p:sp>
      <p:sp>
        <p:nvSpPr>
          <p:cNvPr id="30" name="TextBox 29"/>
          <p:cNvSpPr txBox="1"/>
          <p:nvPr/>
        </p:nvSpPr>
        <p:spPr>
          <a:xfrm>
            <a:off x="179167" y="5816600"/>
            <a:ext cx="1775272" cy="912814"/>
          </a:xfrm>
          <a:prstGeom prst="rect">
            <a:avLst/>
          </a:prstGeom>
          <a:solidFill>
            <a:srgbClr val="215E54"/>
          </a:solidFill>
        </p:spPr>
        <p:txBody>
          <a:bodyPr wrap="square" rtlCol="0">
            <a:spAutoFit/>
          </a:bodyPr>
          <a:lstStyle/>
          <a:p>
            <a:pPr algn="ctr"/>
            <a:r>
              <a:rPr lang="en-US" sz="1333" b="1" dirty="0">
                <a:solidFill>
                  <a:schemeClr val="bg1"/>
                </a:solidFill>
              </a:rPr>
              <a:t>IT Monitoring </a:t>
            </a:r>
          </a:p>
          <a:p>
            <a:pPr algn="ctr"/>
            <a:r>
              <a:rPr lang="en-US" sz="1333" b="1" dirty="0">
                <a:solidFill>
                  <a:schemeClr val="bg1"/>
                </a:solidFill>
              </a:rPr>
              <a:t>&amp; </a:t>
            </a:r>
          </a:p>
          <a:p>
            <a:pPr algn="ctr"/>
            <a:r>
              <a:rPr lang="en-US" sz="1333" b="1" dirty="0">
                <a:solidFill>
                  <a:schemeClr val="bg1"/>
                </a:solidFill>
              </a:rPr>
              <a:t>Event Management  </a:t>
            </a:r>
          </a:p>
          <a:p>
            <a:pPr algn="ctr"/>
            <a:r>
              <a:rPr lang="en-US" sz="1333" b="1" dirty="0">
                <a:solidFill>
                  <a:schemeClr val="bg1"/>
                </a:solidFill>
              </a:rPr>
              <a:t>Solution</a:t>
            </a:r>
          </a:p>
        </p:txBody>
      </p:sp>
      <p:sp>
        <p:nvSpPr>
          <p:cNvPr id="42" name="TextBox 41"/>
          <p:cNvSpPr txBox="1"/>
          <p:nvPr/>
        </p:nvSpPr>
        <p:spPr>
          <a:xfrm>
            <a:off x="2161328" y="5769017"/>
            <a:ext cx="1343873" cy="912814"/>
          </a:xfrm>
          <a:prstGeom prst="rect">
            <a:avLst/>
          </a:prstGeom>
          <a:solidFill>
            <a:srgbClr val="215E54"/>
          </a:solidFill>
        </p:spPr>
        <p:txBody>
          <a:bodyPr wrap="square" rtlCol="0">
            <a:spAutoFit/>
          </a:bodyPr>
          <a:lstStyle/>
          <a:p>
            <a:pPr algn="ctr"/>
            <a:r>
              <a:rPr lang="en-US" sz="1333" b="1" dirty="0">
                <a:solidFill>
                  <a:schemeClr val="bg1"/>
                </a:solidFill>
              </a:rPr>
              <a:t>Enterprise </a:t>
            </a:r>
          </a:p>
          <a:p>
            <a:pPr algn="ctr"/>
            <a:r>
              <a:rPr lang="en-US" sz="1333" b="1" dirty="0">
                <a:solidFill>
                  <a:schemeClr val="bg1"/>
                </a:solidFill>
              </a:rPr>
              <a:t>Server</a:t>
            </a:r>
          </a:p>
          <a:p>
            <a:pPr algn="ctr"/>
            <a:r>
              <a:rPr lang="en-US" sz="1333" b="1" dirty="0">
                <a:solidFill>
                  <a:schemeClr val="bg1"/>
                </a:solidFill>
              </a:rPr>
              <a:t> Management</a:t>
            </a:r>
          </a:p>
          <a:p>
            <a:pPr algn="ctr"/>
            <a:r>
              <a:rPr lang="en-US" sz="1333" b="1" dirty="0">
                <a:solidFill>
                  <a:schemeClr val="bg1"/>
                </a:solidFill>
              </a:rPr>
              <a:t>Solution</a:t>
            </a:r>
          </a:p>
        </p:txBody>
      </p:sp>
      <p:sp>
        <p:nvSpPr>
          <p:cNvPr id="44" name="TextBox 43"/>
          <p:cNvSpPr txBox="1"/>
          <p:nvPr/>
        </p:nvSpPr>
        <p:spPr>
          <a:xfrm>
            <a:off x="3760799" y="5750706"/>
            <a:ext cx="1292760" cy="912814"/>
          </a:xfrm>
          <a:prstGeom prst="rect">
            <a:avLst/>
          </a:prstGeom>
          <a:solidFill>
            <a:srgbClr val="215E54"/>
          </a:solidFill>
        </p:spPr>
        <p:txBody>
          <a:bodyPr wrap="square" rtlCol="0">
            <a:spAutoFit/>
          </a:bodyPr>
          <a:lstStyle/>
          <a:p>
            <a:pPr algn="ctr"/>
            <a:r>
              <a:rPr lang="en-US" sz="1333" b="1" dirty="0">
                <a:solidFill>
                  <a:schemeClr val="bg1"/>
                </a:solidFill>
              </a:rPr>
              <a:t>Enterprise </a:t>
            </a:r>
          </a:p>
          <a:p>
            <a:pPr algn="ctr"/>
            <a:r>
              <a:rPr lang="en-US" sz="1333" b="1" dirty="0">
                <a:solidFill>
                  <a:schemeClr val="bg1"/>
                </a:solidFill>
              </a:rPr>
              <a:t>Network</a:t>
            </a:r>
          </a:p>
          <a:p>
            <a:pPr algn="ctr"/>
            <a:r>
              <a:rPr lang="en-US" sz="1333" b="1" dirty="0">
                <a:solidFill>
                  <a:schemeClr val="bg1"/>
                </a:solidFill>
              </a:rPr>
              <a:t> Management</a:t>
            </a:r>
          </a:p>
          <a:p>
            <a:pPr algn="ctr"/>
            <a:r>
              <a:rPr lang="en-US" sz="1333" b="1" dirty="0">
                <a:solidFill>
                  <a:schemeClr val="bg1"/>
                </a:solidFill>
              </a:rPr>
              <a:t>Solution</a:t>
            </a:r>
          </a:p>
        </p:txBody>
      </p:sp>
      <p:sp>
        <p:nvSpPr>
          <p:cNvPr id="46" name="TextBox 45"/>
          <p:cNvSpPr txBox="1"/>
          <p:nvPr/>
        </p:nvSpPr>
        <p:spPr>
          <a:xfrm>
            <a:off x="5231686" y="5714007"/>
            <a:ext cx="1498723" cy="912814"/>
          </a:xfrm>
          <a:prstGeom prst="rect">
            <a:avLst/>
          </a:prstGeom>
          <a:solidFill>
            <a:srgbClr val="215E54"/>
          </a:solidFill>
        </p:spPr>
        <p:txBody>
          <a:bodyPr wrap="square" rtlCol="0">
            <a:spAutoFit/>
          </a:bodyPr>
          <a:lstStyle/>
          <a:p>
            <a:pPr algn="ctr"/>
            <a:r>
              <a:rPr lang="en-US" sz="1333" b="1" dirty="0">
                <a:solidFill>
                  <a:schemeClr val="bg1"/>
                </a:solidFill>
              </a:rPr>
              <a:t>Enterprise </a:t>
            </a:r>
          </a:p>
          <a:p>
            <a:pPr algn="ctr"/>
            <a:r>
              <a:rPr lang="en-US" sz="1333" b="1" dirty="0">
                <a:solidFill>
                  <a:schemeClr val="bg1"/>
                </a:solidFill>
              </a:rPr>
              <a:t>Storage</a:t>
            </a:r>
          </a:p>
          <a:p>
            <a:pPr algn="ctr"/>
            <a:r>
              <a:rPr lang="en-US" sz="1333" b="1" dirty="0">
                <a:solidFill>
                  <a:schemeClr val="bg1"/>
                </a:solidFill>
              </a:rPr>
              <a:t> Management</a:t>
            </a:r>
          </a:p>
          <a:p>
            <a:pPr algn="ctr"/>
            <a:r>
              <a:rPr lang="en-US" sz="1333" b="1" dirty="0">
                <a:solidFill>
                  <a:schemeClr val="bg1"/>
                </a:solidFill>
              </a:rPr>
              <a:t>Solution</a:t>
            </a:r>
          </a:p>
        </p:txBody>
      </p:sp>
      <p:sp>
        <p:nvSpPr>
          <p:cNvPr id="48" name="TextBox 47"/>
          <p:cNvSpPr txBox="1"/>
          <p:nvPr/>
        </p:nvSpPr>
        <p:spPr>
          <a:xfrm>
            <a:off x="7416800" y="1170733"/>
            <a:ext cx="2794000" cy="420564"/>
          </a:xfrm>
          <a:prstGeom prst="rect">
            <a:avLst/>
          </a:prstGeom>
          <a:noFill/>
        </p:spPr>
        <p:txBody>
          <a:bodyPr wrap="square" rtlCol="0">
            <a:spAutoFit/>
          </a:bodyPr>
          <a:lstStyle>
            <a:defPPr>
              <a:defRPr lang="uk-UA"/>
            </a:defPPr>
            <a:lvl1pPr algn="ctr">
              <a:defRPr sz="3200" b="1">
                <a:solidFill>
                  <a:srgbClr val="0A5E52"/>
                </a:solidFill>
              </a:defRPr>
            </a:lvl1pPr>
          </a:lstStyle>
          <a:p>
            <a:r>
              <a:rPr lang="en-US" sz="2133" dirty="0"/>
              <a:t>Value Proposition</a:t>
            </a:r>
          </a:p>
        </p:txBody>
      </p:sp>
      <p:sp>
        <p:nvSpPr>
          <p:cNvPr id="31" name="Rounded Rectangle 30"/>
          <p:cNvSpPr/>
          <p:nvPr/>
        </p:nvSpPr>
        <p:spPr>
          <a:xfrm>
            <a:off x="7138711" y="1701801"/>
            <a:ext cx="4697689" cy="4894499"/>
          </a:xfrm>
          <a:prstGeom prst="roundRect">
            <a:avLst/>
          </a:prstGeom>
          <a:solidFill>
            <a:srgbClr val="215E5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marL="228611" indent="-228611">
              <a:buFont typeface="Arial" panose="020B0604020202020204" pitchFamily="34" charset="0"/>
              <a:buChar char="•"/>
            </a:pPr>
            <a:r>
              <a:rPr lang="en-US" sz="1600" dirty="0">
                <a:solidFill>
                  <a:schemeClr val="bg1"/>
                </a:solidFill>
              </a:rPr>
              <a:t>Robust service offering covering Cloud, Infra, open source and Dev Ops</a:t>
            </a:r>
          </a:p>
          <a:p>
            <a:pPr marL="228611" indent="-228611">
              <a:buFont typeface="Arial" panose="020B0604020202020204" pitchFamily="34" charset="0"/>
              <a:buChar char="•"/>
            </a:pPr>
            <a:r>
              <a:rPr lang="en-US" sz="1600" dirty="0">
                <a:solidFill>
                  <a:schemeClr val="bg1"/>
                </a:solidFill>
              </a:rPr>
              <a:t>Effective managed services </a:t>
            </a:r>
          </a:p>
          <a:p>
            <a:pPr marL="228611" indent="-228611">
              <a:buFont typeface="Arial" panose="020B0604020202020204" pitchFamily="34" charset="0"/>
              <a:buChar char="•"/>
            </a:pPr>
            <a:r>
              <a:rPr lang="en-US" sz="1600" dirty="0">
                <a:solidFill>
                  <a:schemeClr val="bg1"/>
                </a:solidFill>
              </a:rPr>
              <a:t>Client specific support model</a:t>
            </a:r>
          </a:p>
          <a:p>
            <a:pPr marL="228611" indent="-228611">
              <a:buFont typeface="Arial" panose="020B0604020202020204" pitchFamily="34" charset="0"/>
              <a:buChar char="•"/>
            </a:pPr>
            <a:r>
              <a:rPr lang="en-US" sz="1600" dirty="0">
                <a:solidFill>
                  <a:schemeClr val="bg1"/>
                </a:solidFill>
              </a:rPr>
              <a:t>25-30%+ cost savings in IT operations</a:t>
            </a:r>
          </a:p>
          <a:p>
            <a:pPr marL="228611" indent="-228611">
              <a:buFont typeface="Arial" panose="020B0604020202020204" pitchFamily="34" charset="0"/>
              <a:buChar char="•"/>
            </a:pPr>
            <a:r>
              <a:rPr lang="en-US" sz="1600" dirty="0">
                <a:solidFill>
                  <a:schemeClr val="bg1"/>
                </a:solidFill>
              </a:rPr>
              <a:t>90-95%+ attainment on first-to-know and first-to-report</a:t>
            </a:r>
          </a:p>
          <a:p>
            <a:pPr marL="228611" indent="-228611">
              <a:buFont typeface="Arial" panose="020B0604020202020204" pitchFamily="34" charset="0"/>
              <a:buChar char="•"/>
            </a:pPr>
            <a:r>
              <a:rPr lang="en-US" sz="1600" dirty="0">
                <a:solidFill>
                  <a:schemeClr val="bg1"/>
                </a:solidFill>
              </a:rPr>
              <a:t>40-65%+ reduction in MTTR</a:t>
            </a:r>
          </a:p>
          <a:p>
            <a:pPr marL="228611" indent="-228611">
              <a:buFont typeface="Arial" panose="020B0604020202020204" pitchFamily="34" charset="0"/>
              <a:buChar char="•"/>
            </a:pPr>
            <a:r>
              <a:rPr lang="en-US" sz="1600" dirty="0">
                <a:solidFill>
                  <a:schemeClr val="bg1"/>
                </a:solidFill>
              </a:rPr>
              <a:t>30-50%+ reduction in tools cost</a:t>
            </a:r>
          </a:p>
          <a:p>
            <a:pPr marL="228611" indent="-228611">
              <a:buFont typeface="Arial" panose="020B0604020202020204" pitchFamily="34" charset="0"/>
              <a:buChar char="•"/>
            </a:pPr>
            <a:r>
              <a:rPr lang="en-US" sz="1600" dirty="0">
                <a:solidFill>
                  <a:schemeClr val="bg1"/>
                </a:solidFill>
              </a:rPr>
              <a:t>30-40%+ of L3 resources shifted from reactive tasks to revenue driven initiatives</a:t>
            </a:r>
          </a:p>
          <a:p>
            <a:pPr marL="228611" indent="-228611">
              <a:buFont typeface="Arial" panose="020B0604020202020204" pitchFamily="34" charset="0"/>
              <a:buChar char="•"/>
            </a:pPr>
            <a:r>
              <a:rPr lang="en-US" sz="1600" dirty="0">
                <a:solidFill>
                  <a:schemeClr val="bg1"/>
                </a:solidFill>
              </a:rPr>
              <a:t>50-60%+ runbooks automated</a:t>
            </a:r>
          </a:p>
          <a:p>
            <a:pPr marL="228611" indent="-228611">
              <a:buFont typeface="Arial" panose="020B0604020202020204" pitchFamily="34" charset="0"/>
              <a:buChar char="•"/>
            </a:pPr>
            <a:r>
              <a:rPr lang="en-US" sz="1600" dirty="0">
                <a:solidFill>
                  <a:schemeClr val="bg1"/>
                </a:solidFill>
              </a:rPr>
              <a:t>Implement service catalog &amp; chargeback for operations</a:t>
            </a:r>
          </a:p>
          <a:p>
            <a:pPr marL="228611" indent="-228611">
              <a:buFont typeface="Arial" panose="020B0604020202020204" pitchFamily="34" charset="0"/>
              <a:buChar char="•"/>
            </a:pPr>
            <a:r>
              <a:rPr lang="en-US" sz="1600" dirty="0">
                <a:solidFill>
                  <a:schemeClr val="bg1"/>
                </a:solidFill>
              </a:rPr>
              <a:t>Reporting &amp; visibility at BU, group, and site level</a:t>
            </a:r>
          </a:p>
        </p:txBody>
      </p:sp>
    </p:spTree>
    <p:extLst>
      <p:ext uri="{BB962C8B-B14F-4D97-AF65-F5344CB8AC3E}">
        <p14:creationId xmlns:p14="http://schemas.microsoft.com/office/powerpoint/2010/main" val="219376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1"/>
            <a:ext cx="4531815" cy="403957"/>
          </a:xfrm>
        </p:spPr>
        <p:txBody>
          <a:bodyPr/>
          <a:lstStyle/>
          <a:p>
            <a:r>
              <a:rPr lang="en-US" dirty="0"/>
              <a:t>Value Add</a:t>
            </a:r>
          </a:p>
        </p:txBody>
      </p:sp>
      <p:sp>
        <p:nvSpPr>
          <p:cNvPr id="4" name="Slide Number Placeholder 3"/>
          <p:cNvSpPr>
            <a:spLocks noGrp="1"/>
          </p:cNvSpPr>
          <p:nvPr>
            <p:ph type="sldNum" sz="quarter" idx="10"/>
          </p:nvPr>
        </p:nvSpPr>
        <p:spPr/>
        <p:txBody>
          <a:bodyPr/>
          <a:lstStyle/>
          <a:p>
            <a:fld id="{CD5A9ACC-F2DE-48A5-B36D-6CEED54F7E47}" type="slidenum">
              <a:rPr lang="en-US" smtClean="0"/>
              <a:t>5</a:t>
            </a:fld>
            <a:endParaRPr lang="en-US" dirty="0"/>
          </a:p>
        </p:txBody>
      </p:sp>
      <p:sp>
        <p:nvSpPr>
          <p:cNvPr id="5" name="Text Placeholder 4"/>
          <p:cNvSpPr>
            <a:spLocks noGrp="1"/>
          </p:cNvSpPr>
          <p:nvPr>
            <p:ph type="body" sz="quarter" idx="12"/>
          </p:nvPr>
        </p:nvSpPr>
        <p:spPr/>
        <p:txBody>
          <a:bodyPr/>
          <a:lstStyle/>
          <a:p>
            <a:r>
              <a:rPr lang="en-US" dirty="0"/>
              <a:t>Organization wise</a:t>
            </a:r>
          </a:p>
        </p:txBody>
      </p:sp>
      <p:sp>
        <p:nvSpPr>
          <p:cNvPr id="2" name="Rectangle 1"/>
          <p:cNvSpPr/>
          <p:nvPr/>
        </p:nvSpPr>
        <p:spPr>
          <a:xfrm>
            <a:off x="558800" y="1606362"/>
            <a:ext cx="11596538" cy="2231380"/>
          </a:xfrm>
          <a:prstGeom prst="rect">
            <a:avLst/>
          </a:prstGeom>
        </p:spPr>
        <p:txBody>
          <a:bodyPr wrap="square">
            <a:spAutoFit/>
          </a:bodyPr>
          <a:lstStyle/>
          <a:p>
            <a:r>
              <a:rPr lang="en-US" sz="1600" b="1" dirty="0">
                <a:solidFill>
                  <a:srgbClr val="206256"/>
                </a:solidFill>
                <a:latin typeface="+mj-lt"/>
              </a:rPr>
              <a:t>Large Organizations </a:t>
            </a:r>
            <a:r>
              <a:rPr lang="en-US" sz="1600" dirty="0">
                <a:solidFill>
                  <a:srgbClr val="206256"/>
                </a:solidFill>
                <a:latin typeface="+mj-lt"/>
              </a:rPr>
              <a:t>:</a:t>
            </a:r>
          </a:p>
          <a:p>
            <a:r>
              <a:rPr lang="en-US" sz="1600" dirty="0">
                <a:solidFill>
                  <a:srgbClr val="206256"/>
                </a:solidFill>
                <a:latin typeface="+mj-lt"/>
              </a:rPr>
              <a:t> </a:t>
            </a:r>
          </a:p>
          <a:p>
            <a:pPr marL="342917" indent="-342917">
              <a:buFont typeface="+mj-lt"/>
              <a:buAutoNum type="arabicPeriod"/>
            </a:pPr>
            <a:r>
              <a:rPr lang="en-US" sz="1600" dirty="0">
                <a:solidFill>
                  <a:srgbClr val="206256"/>
                </a:solidFill>
                <a:latin typeface="+mj-lt"/>
              </a:rPr>
              <a:t>Infrastructure Optimization and Automation</a:t>
            </a:r>
          </a:p>
          <a:p>
            <a:pPr marL="342917" indent="-342917">
              <a:buFont typeface="+mj-lt"/>
              <a:buAutoNum type="arabicPeriod"/>
            </a:pPr>
            <a:r>
              <a:rPr lang="en-US" sz="1600" dirty="0">
                <a:solidFill>
                  <a:srgbClr val="206256"/>
                </a:solidFill>
                <a:latin typeface="+mj-lt"/>
              </a:rPr>
              <a:t>Service Optimization and Automation</a:t>
            </a:r>
          </a:p>
          <a:p>
            <a:pPr marL="342917" indent="-342917">
              <a:buFont typeface="+mj-lt"/>
              <a:buAutoNum type="arabicPeriod"/>
            </a:pPr>
            <a:r>
              <a:rPr lang="en-US" sz="1600" dirty="0">
                <a:solidFill>
                  <a:srgbClr val="206256"/>
                </a:solidFill>
                <a:latin typeface="+mj-lt"/>
              </a:rPr>
              <a:t>Resource Optimization</a:t>
            </a:r>
          </a:p>
          <a:p>
            <a:pPr marL="342917" indent="-342917">
              <a:buFont typeface="+mj-lt"/>
              <a:buAutoNum type="arabicPeriod"/>
            </a:pPr>
            <a:r>
              <a:rPr lang="en-US" sz="1600" dirty="0">
                <a:solidFill>
                  <a:srgbClr val="206256"/>
                </a:solidFill>
                <a:latin typeface="+mj-lt"/>
              </a:rPr>
              <a:t>Streamlining the single point of failures</a:t>
            </a:r>
          </a:p>
          <a:p>
            <a:pPr marL="342917" indent="-342917">
              <a:buFont typeface="+mj-lt"/>
              <a:buAutoNum type="arabicPeriod"/>
            </a:pPr>
            <a:r>
              <a:rPr lang="en-US" sz="1600" dirty="0">
                <a:solidFill>
                  <a:srgbClr val="206256"/>
                </a:solidFill>
                <a:latin typeface="+mj-lt"/>
              </a:rPr>
              <a:t>Progress towards Hybrid Cloud Architecture</a:t>
            </a:r>
          </a:p>
          <a:p>
            <a:endParaRPr lang="en-US" sz="2700" dirty="0">
              <a:latin typeface="Calibri" panose="020F0502020204030204" pitchFamily="34" charset="0"/>
              <a:ea typeface="Calibri" panose="020F0502020204030204" pitchFamily="34" charset="0"/>
            </a:endParaRPr>
          </a:p>
        </p:txBody>
      </p:sp>
      <p:sp>
        <p:nvSpPr>
          <p:cNvPr id="6" name="Rectangle 5"/>
          <p:cNvSpPr/>
          <p:nvPr/>
        </p:nvSpPr>
        <p:spPr>
          <a:xfrm>
            <a:off x="5787141" y="1606363"/>
            <a:ext cx="6096000" cy="2400657"/>
          </a:xfrm>
          <a:prstGeom prst="rect">
            <a:avLst/>
          </a:prstGeom>
        </p:spPr>
        <p:txBody>
          <a:bodyPr>
            <a:spAutoFit/>
          </a:bodyPr>
          <a:lstStyle/>
          <a:p>
            <a:r>
              <a:rPr lang="en-US" sz="1600" b="1" dirty="0">
                <a:solidFill>
                  <a:srgbClr val="206256"/>
                </a:solidFill>
                <a:latin typeface="+mj-lt"/>
              </a:rPr>
              <a:t>Medium Organizations </a:t>
            </a:r>
            <a:r>
              <a:rPr lang="en-US" sz="1600" dirty="0">
                <a:solidFill>
                  <a:srgbClr val="206256"/>
                </a:solidFill>
                <a:latin typeface="+mj-lt"/>
              </a:rPr>
              <a:t>:</a:t>
            </a:r>
          </a:p>
          <a:p>
            <a:r>
              <a:rPr lang="en-US" sz="2700" dirty="0">
                <a:solidFill>
                  <a:srgbClr val="002060"/>
                </a:solidFill>
                <a:latin typeface="Arial Unicode MS" panose="020B0604020202020204" pitchFamily="34" charset="-128"/>
                <a:ea typeface="Calibri" panose="020F0502020204030204" pitchFamily="34" charset="0"/>
              </a:rPr>
              <a:t> </a:t>
            </a:r>
            <a:endParaRPr lang="en-US" sz="2700" dirty="0">
              <a:latin typeface="Calibri" panose="020F0502020204030204" pitchFamily="34" charset="0"/>
              <a:ea typeface="Calibri" panose="020F0502020204030204" pitchFamily="34" charset="0"/>
            </a:endParaRPr>
          </a:p>
          <a:p>
            <a:pPr marL="342917" indent="-342917">
              <a:buFont typeface="+mj-lt"/>
              <a:buAutoNum type="arabicPeriod"/>
            </a:pPr>
            <a:r>
              <a:rPr lang="en-US" sz="1600" dirty="0">
                <a:solidFill>
                  <a:srgbClr val="206256"/>
                </a:solidFill>
                <a:latin typeface="+mj-lt"/>
              </a:rPr>
              <a:t>Replacing appropriate OEM Tools with Open Source</a:t>
            </a:r>
          </a:p>
          <a:p>
            <a:pPr marL="342917" indent="-342917">
              <a:buFont typeface="+mj-lt"/>
              <a:buAutoNum type="arabicPeriod"/>
            </a:pPr>
            <a:r>
              <a:rPr lang="en-US" sz="1600" dirty="0">
                <a:solidFill>
                  <a:srgbClr val="206256"/>
                </a:solidFill>
                <a:latin typeface="+mj-lt"/>
              </a:rPr>
              <a:t>Run Books, SOPs and Work Instructions</a:t>
            </a:r>
          </a:p>
          <a:p>
            <a:pPr marL="342917" indent="-342917">
              <a:buFont typeface="+mj-lt"/>
              <a:buAutoNum type="arabicPeriod"/>
            </a:pPr>
            <a:r>
              <a:rPr lang="en-US" sz="1600" dirty="0">
                <a:solidFill>
                  <a:srgbClr val="206256"/>
                </a:solidFill>
                <a:latin typeface="+mj-lt"/>
              </a:rPr>
              <a:t>DR/Backup Optimization</a:t>
            </a:r>
          </a:p>
          <a:p>
            <a:pPr marL="342917" indent="-342917">
              <a:buFont typeface="+mj-lt"/>
              <a:buAutoNum type="arabicPeriod"/>
            </a:pPr>
            <a:r>
              <a:rPr lang="en-US" sz="1600" dirty="0">
                <a:solidFill>
                  <a:srgbClr val="206256"/>
                </a:solidFill>
                <a:latin typeface="+mj-lt"/>
              </a:rPr>
              <a:t>Infrastructure and Service Optimization</a:t>
            </a:r>
          </a:p>
          <a:p>
            <a:pPr marL="342917" indent="-342917">
              <a:buFont typeface="+mj-lt"/>
              <a:buAutoNum type="arabicPeriod"/>
            </a:pPr>
            <a:r>
              <a:rPr lang="en-US" sz="1600" dirty="0">
                <a:solidFill>
                  <a:srgbClr val="206256"/>
                </a:solidFill>
                <a:latin typeface="+mj-lt"/>
              </a:rPr>
              <a:t>Automation</a:t>
            </a:r>
          </a:p>
          <a:p>
            <a:r>
              <a:rPr lang="en-US" sz="2700" dirty="0">
                <a:solidFill>
                  <a:srgbClr val="002060"/>
                </a:solidFill>
                <a:latin typeface="Arial Unicode MS" panose="020B0604020202020204" pitchFamily="34" charset="-128"/>
                <a:ea typeface="Calibri" panose="020F0502020204030204" pitchFamily="34" charset="0"/>
              </a:rPr>
              <a:t> </a:t>
            </a:r>
            <a:endParaRPr lang="en-US" sz="2700" dirty="0">
              <a:latin typeface="Calibri" panose="020F0502020204030204" pitchFamily="34" charset="0"/>
              <a:ea typeface="Calibri" panose="020F0502020204030204" pitchFamily="34" charset="0"/>
            </a:endParaRPr>
          </a:p>
        </p:txBody>
      </p:sp>
      <p:sp>
        <p:nvSpPr>
          <p:cNvPr id="7" name="Rectangle 6"/>
          <p:cNvSpPr/>
          <p:nvPr/>
        </p:nvSpPr>
        <p:spPr>
          <a:xfrm>
            <a:off x="558799" y="4065756"/>
            <a:ext cx="6096000" cy="1815882"/>
          </a:xfrm>
          <a:prstGeom prst="rect">
            <a:avLst/>
          </a:prstGeom>
        </p:spPr>
        <p:txBody>
          <a:bodyPr>
            <a:spAutoFit/>
          </a:bodyPr>
          <a:lstStyle/>
          <a:p>
            <a:r>
              <a:rPr lang="en-US" sz="1600" b="1" dirty="0">
                <a:solidFill>
                  <a:srgbClr val="206256"/>
                </a:solidFill>
                <a:latin typeface="+mj-lt"/>
              </a:rPr>
              <a:t>Small/Startup Organizations:</a:t>
            </a:r>
          </a:p>
          <a:p>
            <a:r>
              <a:rPr lang="en-US" sz="1600" dirty="0">
                <a:solidFill>
                  <a:srgbClr val="206256"/>
                </a:solidFill>
                <a:latin typeface="+mj-lt"/>
              </a:rPr>
              <a:t> </a:t>
            </a:r>
          </a:p>
          <a:p>
            <a:pPr marL="342917" indent="-342917">
              <a:buFont typeface="+mj-lt"/>
              <a:buAutoNum type="arabicPeriod"/>
            </a:pPr>
            <a:r>
              <a:rPr lang="en-US" sz="1600" dirty="0">
                <a:solidFill>
                  <a:srgbClr val="206256"/>
                </a:solidFill>
                <a:latin typeface="+mj-lt"/>
              </a:rPr>
              <a:t>Provide Platform based System Services</a:t>
            </a:r>
          </a:p>
          <a:p>
            <a:pPr marL="342917" indent="-342917">
              <a:buFont typeface="+mj-lt"/>
              <a:buAutoNum type="arabicPeriod"/>
            </a:pPr>
            <a:r>
              <a:rPr lang="en-US" sz="1600" dirty="0">
                <a:solidFill>
                  <a:srgbClr val="206256"/>
                </a:solidFill>
                <a:latin typeface="+mj-lt"/>
              </a:rPr>
              <a:t>Complete Subscription/</a:t>
            </a:r>
            <a:r>
              <a:rPr lang="en-US" sz="1600" dirty="0" err="1">
                <a:solidFill>
                  <a:srgbClr val="206256"/>
                </a:solidFill>
                <a:latin typeface="+mj-lt"/>
              </a:rPr>
              <a:t>Opex</a:t>
            </a:r>
            <a:r>
              <a:rPr lang="en-US" sz="1600" dirty="0">
                <a:solidFill>
                  <a:srgbClr val="206256"/>
                </a:solidFill>
                <a:latin typeface="+mj-lt"/>
              </a:rPr>
              <a:t> based services</a:t>
            </a:r>
          </a:p>
          <a:p>
            <a:pPr marL="342917" indent="-342917">
              <a:buFont typeface="+mj-lt"/>
              <a:buAutoNum type="arabicPeriod"/>
            </a:pPr>
            <a:r>
              <a:rPr lang="en-US" sz="1600" dirty="0">
                <a:solidFill>
                  <a:srgbClr val="206256"/>
                </a:solidFill>
                <a:latin typeface="+mj-lt"/>
              </a:rPr>
              <a:t>Bundled Support and Managed Services</a:t>
            </a:r>
          </a:p>
          <a:p>
            <a:pPr marL="342917" indent="-342917">
              <a:buFont typeface="+mj-lt"/>
              <a:buAutoNum type="arabicPeriod"/>
            </a:pPr>
            <a:r>
              <a:rPr lang="en-US" sz="1600" dirty="0">
                <a:solidFill>
                  <a:srgbClr val="206256"/>
                </a:solidFill>
                <a:latin typeface="+mj-lt"/>
              </a:rPr>
              <a:t>DevOps Services</a:t>
            </a:r>
          </a:p>
          <a:p>
            <a:pPr marL="342917" indent="-342917">
              <a:buFont typeface="+mj-lt"/>
              <a:buAutoNum type="arabicPeriod"/>
            </a:pPr>
            <a:r>
              <a:rPr lang="en-US" sz="1600" dirty="0">
                <a:solidFill>
                  <a:srgbClr val="206256"/>
                </a:solidFill>
                <a:latin typeface="+mj-lt"/>
              </a:rPr>
              <a:t>Archived/Object Storage Services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9968" y="4132937"/>
            <a:ext cx="2628900" cy="1743075"/>
          </a:xfrm>
          <a:prstGeom prst="rect">
            <a:avLst/>
          </a:prstGeom>
        </p:spPr>
      </p:pic>
    </p:spTree>
    <p:extLst>
      <p:ext uri="{BB962C8B-B14F-4D97-AF65-F5344CB8AC3E}">
        <p14:creationId xmlns:p14="http://schemas.microsoft.com/office/powerpoint/2010/main" val="404401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MonitorInfra</a:t>
            </a:r>
          </a:p>
        </p:txBody>
      </p:sp>
      <p:sp>
        <p:nvSpPr>
          <p:cNvPr id="4" name="Slide Number Placeholder 3"/>
          <p:cNvSpPr>
            <a:spLocks noGrp="1"/>
          </p:cNvSpPr>
          <p:nvPr>
            <p:ph type="sldNum" sz="quarter" idx="10"/>
          </p:nvPr>
        </p:nvSpPr>
        <p:spPr/>
        <p:txBody>
          <a:bodyPr/>
          <a:lstStyle/>
          <a:p>
            <a:fld id="{CD5A9ACC-F2DE-48A5-B36D-6CEED54F7E47}" type="slidenum">
              <a:rPr lang="en-US" smtClean="0"/>
              <a:t>6</a:t>
            </a:fld>
            <a:endParaRPr lang="en-US" dirty="0"/>
          </a:p>
        </p:txBody>
      </p:sp>
      <p:sp>
        <p:nvSpPr>
          <p:cNvPr id="5" name="Text Placeholder 4"/>
          <p:cNvSpPr>
            <a:spLocks noGrp="1"/>
          </p:cNvSpPr>
          <p:nvPr>
            <p:ph type="body" sz="quarter" idx="12"/>
          </p:nvPr>
        </p:nvSpPr>
        <p:spPr>
          <a:xfrm>
            <a:off x="558799" y="838202"/>
            <a:ext cx="8211714" cy="492125"/>
          </a:xfrm>
        </p:spPr>
        <p:txBody>
          <a:bodyPr/>
          <a:lstStyle/>
          <a:p>
            <a:r>
              <a:rPr lang="en-US" dirty="0"/>
              <a:t>Proactive Monitoring &amp; Event Management from NOC</a:t>
            </a:r>
          </a:p>
        </p:txBody>
      </p:sp>
      <p:sp>
        <p:nvSpPr>
          <p:cNvPr id="6" name="Text Placeholder 5"/>
          <p:cNvSpPr>
            <a:spLocks noGrp="1"/>
          </p:cNvSpPr>
          <p:nvPr>
            <p:ph type="body" sz="quarter" idx="13"/>
          </p:nvPr>
        </p:nvSpPr>
        <p:spPr>
          <a:xfrm>
            <a:off x="6573013" y="1309419"/>
            <a:ext cx="5544456" cy="3618400"/>
          </a:xfrm>
        </p:spPr>
        <p:txBody>
          <a:bodyPr/>
          <a:lstStyle/>
          <a:p>
            <a:pPr marL="0" indent="0">
              <a:buNone/>
            </a:pPr>
            <a:r>
              <a:rPr lang="en-US" sz="2000" dirty="0"/>
              <a:t>MonitorInfra:</a:t>
            </a:r>
          </a:p>
          <a:p>
            <a:pPr marL="0" indent="0">
              <a:buNone/>
            </a:pPr>
            <a:endParaRPr lang="en-US" sz="900" dirty="0"/>
          </a:p>
          <a:p>
            <a:r>
              <a:rPr lang="en-US" sz="1600" dirty="0"/>
              <a:t>Proactive Health Monitoring 24 x 7 x 365</a:t>
            </a:r>
          </a:p>
          <a:p>
            <a:r>
              <a:rPr lang="en-US" sz="1600" dirty="0"/>
              <a:t>Parametric &amp; Threshold Based</a:t>
            </a:r>
          </a:p>
          <a:p>
            <a:r>
              <a:rPr lang="en-US" sz="1600" dirty="0"/>
              <a:t>Capacity &amp; Utilization Check</a:t>
            </a:r>
          </a:p>
          <a:p>
            <a:r>
              <a:rPr lang="en-US" sz="1600" dirty="0"/>
              <a:t>Max.Uptime and Availability</a:t>
            </a:r>
          </a:p>
          <a:p>
            <a:r>
              <a:rPr lang="en-US" sz="1600" dirty="0"/>
              <a:t>Possible issues – Service Age</a:t>
            </a:r>
          </a:p>
          <a:p>
            <a:r>
              <a:rPr lang="en-US" sz="1600" dirty="0"/>
              <a:t>Event Log Analysis</a:t>
            </a:r>
          </a:p>
          <a:p>
            <a:r>
              <a:rPr lang="en-US" sz="1600" dirty="0"/>
              <a:t>Event Management</a:t>
            </a:r>
          </a:p>
          <a:p>
            <a:r>
              <a:rPr lang="en-US" sz="1600" dirty="0"/>
              <a:t>Incident Management</a:t>
            </a:r>
          </a:p>
          <a:p>
            <a:r>
              <a:rPr lang="en-US" sz="1600" dirty="0"/>
              <a:t>IT Operations Management</a:t>
            </a:r>
          </a:p>
          <a:p>
            <a:endParaRPr lang="en-US" sz="2000" dirty="0"/>
          </a:p>
          <a:p>
            <a:endParaRPr lang="en-US" dirty="0"/>
          </a:p>
          <a:p>
            <a:endParaRPr lang="en-US" dirty="0"/>
          </a:p>
        </p:txBody>
      </p:sp>
      <p:sp>
        <p:nvSpPr>
          <p:cNvPr id="8" name="TextBox 7"/>
          <p:cNvSpPr txBox="1"/>
          <p:nvPr/>
        </p:nvSpPr>
        <p:spPr>
          <a:xfrm>
            <a:off x="6442203" y="4927819"/>
            <a:ext cx="4702047" cy="1956946"/>
          </a:xfrm>
          <a:prstGeom prst="rect">
            <a:avLst/>
          </a:prstGeom>
        </p:spPr>
        <p:txBody>
          <a:bodyPr/>
          <a:lstStyle>
            <a:lvl1pPr indent="0" defTabSz="685835">
              <a:lnSpc>
                <a:spcPct val="90000"/>
              </a:lnSpc>
              <a:spcBef>
                <a:spcPts val="750"/>
              </a:spcBef>
              <a:buFont typeface="Arial" panose="020B0604020202020204" pitchFamily="34" charset="0"/>
              <a:buNone/>
              <a:defRPr sz="2100">
                <a:solidFill>
                  <a:srgbClr val="206256"/>
                </a:solidFill>
                <a:latin typeface="+mj-lt"/>
              </a:defRPr>
            </a:lvl1pPr>
            <a:lvl2pPr marL="514376" indent="-171458" defTabSz="685835">
              <a:lnSpc>
                <a:spcPct val="90000"/>
              </a:lnSpc>
              <a:spcBef>
                <a:spcPts val="375"/>
              </a:spcBef>
              <a:buFont typeface="Arial" panose="020B0604020202020204" pitchFamily="34" charset="0"/>
              <a:buChar char="•"/>
              <a:defRPr>
                <a:solidFill>
                  <a:srgbClr val="206256"/>
                </a:solidFill>
                <a:latin typeface="+mj-lt"/>
              </a:defRPr>
            </a:lvl2pPr>
            <a:lvl3pPr marL="857293" indent="-171458" defTabSz="685835">
              <a:lnSpc>
                <a:spcPct val="90000"/>
              </a:lnSpc>
              <a:spcBef>
                <a:spcPts val="375"/>
              </a:spcBef>
              <a:buFont typeface="Arial" panose="020B0604020202020204" pitchFamily="34" charset="0"/>
              <a:buChar char="•"/>
              <a:defRPr sz="1500">
                <a:solidFill>
                  <a:srgbClr val="206256"/>
                </a:solidFill>
                <a:latin typeface="+mj-lt"/>
              </a:defRPr>
            </a:lvl3pPr>
            <a:lvl4pPr marL="1200210" indent="-171458" defTabSz="685835">
              <a:lnSpc>
                <a:spcPct val="90000"/>
              </a:lnSpc>
              <a:spcBef>
                <a:spcPts val="375"/>
              </a:spcBef>
              <a:buFont typeface="Arial" panose="020B0604020202020204" pitchFamily="34" charset="0"/>
              <a:buChar char="•"/>
              <a:defRPr sz="1350">
                <a:solidFill>
                  <a:srgbClr val="206256"/>
                </a:solidFill>
                <a:latin typeface="+mj-lt"/>
              </a:defRPr>
            </a:lvl4pPr>
            <a:lvl5pPr marL="1543127" indent="-171458" defTabSz="685835">
              <a:lnSpc>
                <a:spcPct val="90000"/>
              </a:lnSpc>
              <a:spcBef>
                <a:spcPts val="375"/>
              </a:spcBef>
              <a:buFont typeface="Arial" panose="020B0604020202020204" pitchFamily="34" charset="0"/>
              <a:buChar char="•"/>
              <a:defRPr sz="1350">
                <a:solidFill>
                  <a:srgbClr val="206256"/>
                </a:solidFill>
                <a:latin typeface="+mj-lt"/>
              </a:defRPr>
            </a:lvl5pPr>
            <a:lvl6pPr marL="1886045" indent="-171458" defTabSz="685835">
              <a:lnSpc>
                <a:spcPct val="90000"/>
              </a:lnSpc>
              <a:spcBef>
                <a:spcPts val="375"/>
              </a:spcBef>
              <a:buFont typeface="Arial" panose="020B0604020202020204" pitchFamily="34" charset="0"/>
              <a:buChar char="•"/>
              <a:defRPr sz="1350"/>
            </a:lvl6pPr>
            <a:lvl7pPr marL="2228962" indent="-171458" defTabSz="685835">
              <a:lnSpc>
                <a:spcPct val="90000"/>
              </a:lnSpc>
              <a:spcBef>
                <a:spcPts val="375"/>
              </a:spcBef>
              <a:buFont typeface="Arial" panose="020B0604020202020204" pitchFamily="34" charset="0"/>
              <a:buChar char="•"/>
              <a:defRPr sz="1350"/>
            </a:lvl7pPr>
            <a:lvl8pPr marL="2571878" indent="-171458" defTabSz="685835">
              <a:lnSpc>
                <a:spcPct val="90000"/>
              </a:lnSpc>
              <a:spcBef>
                <a:spcPts val="375"/>
              </a:spcBef>
              <a:buFont typeface="Arial" panose="020B0604020202020204" pitchFamily="34" charset="0"/>
              <a:buChar char="•"/>
              <a:defRPr sz="1350"/>
            </a:lvl8pPr>
            <a:lvl9pPr marL="2914796" indent="-171458" defTabSz="685835">
              <a:lnSpc>
                <a:spcPct val="90000"/>
              </a:lnSpc>
              <a:spcBef>
                <a:spcPts val="375"/>
              </a:spcBef>
              <a:buFont typeface="Arial" panose="020B0604020202020204" pitchFamily="34" charset="0"/>
              <a:buChar char="•"/>
              <a:defRPr sz="1350"/>
            </a:lvl9pPr>
          </a:lstStyle>
          <a:p>
            <a:endParaRPr lang="en-US" sz="1050" dirty="0"/>
          </a:p>
          <a:p>
            <a:r>
              <a:rPr lang="en-US" sz="2000" dirty="0"/>
              <a:t>Tools:</a:t>
            </a:r>
          </a:p>
          <a:p>
            <a:pPr marL="342900" indent="-342900">
              <a:buFont typeface="Arial" pitchFamily="34" charset="0"/>
              <a:buChar char="•"/>
            </a:pPr>
            <a:r>
              <a:rPr lang="en-US" sz="1600" dirty="0"/>
              <a:t>Service Management </a:t>
            </a:r>
          </a:p>
          <a:p>
            <a:pPr marL="342900" indent="-342900">
              <a:buFont typeface="Arial" pitchFamily="34" charset="0"/>
              <a:buChar char="•"/>
            </a:pPr>
            <a:r>
              <a:rPr lang="en-US" sz="1600" dirty="0"/>
              <a:t>Alert Management</a:t>
            </a:r>
          </a:p>
          <a:p>
            <a:pPr marL="342900" indent="-342900">
              <a:buFont typeface="Arial" pitchFamily="34" charset="0"/>
              <a:buChar char="•"/>
            </a:pPr>
            <a:r>
              <a:rPr lang="en-US" sz="1600" dirty="0"/>
              <a:t>Operational Intelligence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0277" y="4136567"/>
            <a:ext cx="3798221" cy="259229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9999" y="2599479"/>
            <a:ext cx="2243142" cy="1682357"/>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5422" y="1365295"/>
            <a:ext cx="6212186" cy="2741498"/>
          </a:xfrm>
          <a:prstGeom prst="rect">
            <a:avLst/>
          </a:prstGeom>
        </p:spPr>
      </p:pic>
    </p:spTree>
    <p:extLst>
      <p:ext uri="{BB962C8B-B14F-4D97-AF65-F5344CB8AC3E}">
        <p14:creationId xmlns:p14="http://schemas.microsoft.com/office/powerpoint/2010/main" val="3667688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ServInfra</a:t>
            </a:r>
          </a:p>
        </p:txBody>
      </p:sp>
      <p:sp>
        <p:nvSpPr>
          <p:cNvPr id="4" name="Slide Number Placeholder 3"/>
          <p:cNvSpPr>
            <a:spLocks noGrp="1"/>
          </p:cNvSpPr>
          <p:nvPr>
            <p:ph type="sldNum" sz="quarter" idx="10"/>
          </p:nvPr>
        </p:nvSpPr>
        <p:spPr/>
        <p:txBody>
          <a:bodyPr/>
          <a:lstStyle/>
          <a:p>
            <a:fld id="{CD5A9ACC-F2DE-48A5-B36D-6CEED54F7E47}" type="slidenum">
              <a:rPr lang="en-US" smtClean="0"/>
              <a:t>7</a:t>
            </a:fld>
            <a:endParaRPr lang="en-US" dirty="0"/>
          </a:p>
        </p:txBody>
      </p:sp>
      <p:sp>
        <p:nvSpPr>
          <p:cNvPr id="5" name="Text Placeholder 4"/>
          <p:cNvSpPr>
            <a:spLocks noGrp="1"/>
          </p:cNvSpPr>
          <p:nvPr>
            <p:ph type="body" sz="quarter" idx="12"/>
          </p:nvPr>
        </p:nvSpPr>
        <p:spPr>
          <a:xfrm>
            <a:off x="558800" y="838202"/>
            <a:ext cx="6254124" cy="492125"/>
          </a:xfrm>
        </p:spPr>
        <p:txBody>
          <a:bodyPr/>
          <a:lstStyle/>
          <a:p>
            <a:r>
              <a:rPr lang="en-US" dirty="0"/>
              <a:t>IT Infrastructure Support &amp; Operations</a:t>
            </a:r>
          </a:p>
        </p:txBody>
      </p:sp>
      <p:sp>
        <p:nvSpPr>
          <p:cNvPr id="6" name="Text Placeholder 5"/>
          <p:cNvSpPr>
            <a:spLocks noGrp="1"/>
          </p:cNvSpPr>
          <p:nvPr>
            <p:ph type="body" sz="quarter" idx="13"/>
          </p:nvPr>
        </p:nvSpPr>
        <p:spPr>
          <a:xfrm>
            <a:off x="558800" y="1499706"/>
            <a:ext cx="5192695" cy="1689027"/>
          </a:xfrm>
        </p:spPr>
        <p:txBody>
          <a:bodyPr/>
          <a:lstStyle/>
          <a:p>
            <a:pPr marL="0" indent="0">
              <a:buNone/>
            </a:pPr>
            <a:r>
              <a:rPr lang="en-US" dirty="0"/>
              <a:t>ServInfra:</a:t>
            </a:r>
          </a:p>
          <a:p>
            <a:pPr marL="0" indent="0">
              <a:buNone/>
            </a:pPr>
            <a:endParaRPr lang="en-US" sz="800" dirty="0"/>
          </a:p>
          <a:p>
            <a:pPr lvl="1"/>
            <a:r>
              <a:rPr lang="en-US" dirty="0"/>
              <a:t>IT Infrastructure Support covering Design, Build, Deploy, Customize and Operate</a:t>
            </a:r>
          </a:p>
          <a:p>
            <a:pPr lvl="1"/>
            <a:r>
              <a:rPr lang="en-US" dirty="0"/>
              <a:t>Migration and Upgradation Support</a:t>
            </a:r>
          </a:p>
          <a:p>
            <a:pPr lvl="1"/>
            <a:endParaRPr lang="en-US" dirty="0"/>
          </a:p>
          <a:p>
            <a:pPr marL="0" indent="0">
              <a:buNone/>
            </a:pPr>
            <a:endParaRPr lang="en-US" dirty="0"/>
          </a:p>
          <a:p>
            <a:pPr marL="342918" lvl="1" indent="0">
              <a:buNone/>
            </a:pPr>
            <a:endParaRPr lang="en-US" dirty="0"/>
          </a:p>
        </p:txBody>
      </p:sp>
      <p:sp>
        <p:nvSpPr>
          <p:cNvPr id="9" name="TextBox 8"/>
          <p:cNvSpPr txBox="1"/>
          <p:nvPr/>
        </p:nvSpPr>
        <p:spPr>
          <a:xfrm>
            <a:off x="6249406" y="4825949"/>
            <a:ext cx="4702047" cy="1956946"/>
          </a:xfrm>
          <a:prstGeom prst="rect">
            <a:avLst/>
          </a:prstGeom>
        </p:spPr>
        <p:txBody>
          <a:bodyPr/>
          <a:lstStyle>
            <a:lvl1pPr indent="0" defTabSz="685835">
              <a:lnSpc>
                <a:spcPct val="90000"/>
              </a:lnSpc>
              <a:spcBef>
                <a:spcPts val="750"/>
              </a:spcBef>
              <a:buFont typeface="Arial" panose="020B0604020202020204" pitchFamily="34" charset="0"/>
              <a:buNone/>
              <a:defRPr sz="2100">
                <a:solidFill>
                  <a:srgbClr val="206256"/>
                </a:solidFill>
                <a:latin typeface="+mj-lt"/>
              </a:defRPr>
            </a:lvl1pPr>
            <a:lvl2pPr marL="514376" indent="-171458" defTabSz="685835">
              <a:lnSpc>
                <a:spcPct val="90000"/>
              </a:lnSpc>
              <a:spcBef>
                <a:spcPts val="375"/>
              </a:spcBef>
              <a:buFont typeface="Arial" panose="020B0604020202020204" pitchFamily="34" charset="0"/>
              <a:buChar char="•"/>
              <a:defRPr>
                <a:solidFill>
                  <a:srgbClr val="206256"/>
                </a:solidFill>
                <a:latin typeface="+mj-lt"/>
              </a:defRPr>
            </a:lvl2pPr>
            <a:lvl3pPr marL="857293" indent="-171458" defTabSz="685835">
              <a:lnSpc>
                <a:spcPct val="90000"/>
              </a:lnSpc>
              <a:spcBef>
                <a:spcPts val="375"/>
              </a:spcBef>
              <a:buFont typeface="Arial" panose="020B0604020202020204" pitchFamily="34" charset="0"/>
              <a:buChar char="•"/>
              <a:defRPr sz="1500">
                <a:solidFill>
                  <a:srgbClr val="206256"/>
                </a:solidFill>
                <a:latin typeface="+mj-lt"/>
              </a:defRPr>
            </a:lvl3pPr>
            <a:lvl4pPr marL="1200210" indent="-171458" defTabSz="685835">
              <a:lnSpc>
                <a:spcPct val="90000"/>
              </a:lnSpc>
              <a:spcBef>
                <a:spcPts val="375"/>
              </a:spcBef>
              <a:buFont typeface="Arial" panose="020B0604020202020204" pitchFamily="34" charset="0"/>
              <a:buChar char="•"/>
              <a:defRPr sz="1350">
                <a:solidFill>
                  <a:srgbClr val="206256"/>
                </a:solidFill>
                <a:latin typeface="+mj-lt"/>
              </a:defRPr>
            </a:lvl4pPr>
            <a:lvl5pPr marL="1543127" indent="-171458" defTabSz="685835">
              <a:lnSpc>
                <a:spcPct val="90000"/>
              </a:lnSpc>
              <a:spcBef>
                <a:spcPts val="375"/>
              </a:spcBef>
              <a:buFont typeface="Arial" panose="020B0604020202020204" pitchFamily="34" charset="0"/>
              <a:buChar char="•"/>
              <a:defRPr sz="1350">
                <a:solidFill>
                  <a:srgbClr val="206256"/>
                </a:solidFill>
                <a:latin typeface="+mj-lt"/>
              </a:defRPr>
            </a:lvl5pPr>
            <a:lvl6pPr marL="1886045" indent="-171458" defTabSz="685835">
              <a:lnSpc>
                <a:spcPct val="90000"/>
              </a:lnSpc>
              <a:spcBef>
                <a:spcPts val="375"/>
              </a:spcBef>
              <a:buFont typeface="Arial" panose="020B0604020202020204" pitchFamily="34" charset="0"/>
              <a:buChar char="•"/>
              <a:defRPr sz="1350"/>
            </a:lvl6pPr>
            <a:lvl7pPr marL="2228962" indent="-171458" defTabSz="685835">
              <a:lnSpc>
                <a:spcPct val="90000"/>
              </a:lnSpc>
              <a:spcBef>
                <a:spcPts val="375"/>
              </a:spcBef>
              <a:buFont typeface="Arial" panose="020B0604020202020204" pitchFamily="34" charset="0"/>
              <a:buChar char="•"/>
              <a:defRPr sz="1350"/>
            </a:lvl7pPr>
            <a:lvl8pPr marL="2571878" indent="-171458" defTabSz="685835">
              <a:lnSpc>
                <a:spcPct val="90000"/>
              </a:lnSpc>
              <a:spcBef>
                <a:spcPts val="375"/>
              </a:spcBef>
              <a:buFont typeface="Arial" panose="020B0604020202020204" pitchFamily="34" charset="0"/>
              <a:buChar char="•"/>
              <a:defRPr sz="1350"/>
            </a:lvl8pPr>
            <a:lvl9pPr marL="2914796" indent="-171458" defTabSz="685835">
              <a:lnSpc>
                <a:spcPct val="90000"/>
              </a:lnSpc>
              <a:spcBef>
                <a:spcPts val="375"/>
              </a:spcBef>
              <a:buFont typeface="Arial" panose="020B0604020202020204" pitchFamily="34" charset="0"/>
              <a:buChar char="•"/>
              <a:defRPr sz="1350"/>
            </a:lvl9pPr>
          </a:lstStyle>
          <a:p>
            <a:endParaRPr lang="en-US" sz="1050" dirty="0"/>
          </a:p>
          <a:p>
            <a:r>
              <a:rPr lang="en-US" sz="2000" dirty="0"/>
              <a:t>Tools:</a:t>
            </a:r>
          </a:p>
          <a:p>
            <a:pPr marL="342900" indent="-342900">
              <a:buFont typeface="Arial" pitchFamily="34" charset="0"/>
              <a:buChar char="•"/>
            </a:pPr>
            <a:r>
              <a:rPr lang="en-US" sz="1600" dirty="0"/>
              <a:t>Agent/SNMP based Infra Management </a:t>
            </a:r>
          </a:p>
          <a:p>
            <a:pPr marL="342900" indent="-342900">
              <a:buFont typeface="Arial" pitchFamily="34" charset="0"/>
              <a:buChar char="•"/>
            </a:pPr>
            <a:r>
              <a:rPr lang="en-US" sz="1600" dirty="0"/>
              <a:t>Centralized Dashboards</a:t>
            </a:r>
          </a:p>
          <a:p>
            <a:pPr marL="342900" indent="-342900">
              <a:buFont typeface="Arial" pitchFamily="34" charset="0"/>
              <a:buChar char="•"/>
            </a:pPr>
            <a:r>
              <a:rPr lang="en-US" sz="1600" dirty="0"/>
              <a:t>Operational Intelligence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4799" y="3358113"/>
            <a:ext cx="3801196" cy="3028539"/>
          </a:xfrm>
          <a:prstGeom prst="rect">
            <a:avLst/>
          </a:prstGeom>
        </p:spPr>
      </p:pic>
      <p:pic>
        <p:nvPicPr>
          <p:cNvPr id="7" name="Picture 6"/>
          <p:cNvPicPr>
            <a:picLocks noChangeAspect="1"/>
          </p:cNvPicPr>
          <p:nvPr/>
        </p:nvPicPr>
        <p:blipFill rotWithShape="1">
          <a:blip r:embed="rId4"/>
          <a:srcRect l="43232" t="17014" r="1898" b="3234"/>
          <a:stretch/>
        </p:blipFill>
        <p:spPr>
          <a:xfrm>
            <a:off x="5777683" y="1929746"/>
            <a:ext cx="5645494" cy="2696846"/>
          </a:xfrm>
          <a:prstGeom prst="rect">
            <a:avLst/>
          </a:prstGeom>
        </p:spPr>
      </p:pic>
      <p:sp>
        <p:nvSpPr>
          <p:cNvPr id="10" name="Rectangle 9"/>
          <p:cNvSpPr/>
          <p:nvPr/>
        </p:nvSpPr>
        <p:spPr>
          <a:xfrm>
            <a:off x="6050807" y="1443875"/>
            <a:ext cx="3025187" cy="383182"/>
          </a:xfrm>
          <a:prstGeom prst="rect">
            <a:avLst/>
          </a:prstGeom>
        </p:spPr>
        <p:txBody>
          <a:bodyPr wrap="none">
            <a:spAutoFit/>
          </a:bodyPr>
          <a:lstStyle/>
          <a:p>
            <a:pPr defTabSz="685835">
              <a:lnSpc>
                <a:spcPct val="90000"/>
              </a:lnSpc>
              <a:spcBef>
                <a:spcPts val="750"/>
              </a:spcBef>
            </a:pPr>
            <a:r>
              <a:rPr lang="en-US" sz="2100" dirty="0">
                <a:solidFill>
                  <a:srgbClr val="206256"/>
                </a:solidFill>
                <a:latin typeface="+mj-lt"/>
              </a:rPr>
              <a:t>CoE based support for :</a:t>
            </a:r>
          </a:p>
        </p:txBody>
      </p:sp>
    </p:spTree>
    <p:extLst>
      <p:ext uri="{BB962C8B-B14F-4D97-AF65-F5344CB8AC3E}">
        <p14:creationId xmlns:p14="http://schemas.microsoft.com/office/powerpoint/2010/main" val="18790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ServOpen</a:t>
            </a:r>
          </a:p>
        </p:txBody>
      </p:sp>
      <p:sp>
        <p:nvSpPr>
          <p:cNvPr id="4" name="Slide Number Placeholder 3"/>
          <p:cNvSpPr>
            <a:spLocks noGrp="1"/>
          </p:cNvSpPr>
          <p:nvPr>
            <p:ph type="sldNum" sz="quarter" idx="10"/>
          </p:nvPr>
        </p:nvSpPr>
        <p:spPr/>
        <p:txBody>
          <a:bodyPr/>
          <a:lstStyle/>
          <a:p>
            <a:fld id="{CD5A9ACC-F2DE-48A5-B36D-6CEED54F7E47}" type="slidenum">
              <a:rPr lang="en-US" smtClean="0"/>
              <a:t>8</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Dedicated Support for Open Source Systems</a:t>
            </a:r>
          </a:p>
        </p:txBody>
      </p:sp>
      <p:sp>
        <p:nvSpPr>
          <p:cNvPr id="6" name="Text Placeholder 5"/>
          <p:cNvSpPr>
            <a:spLocks noGrp="1"/>
          </p:cNvSpPr>
          <p:nvPr>
            <p:ph type="body" sz="quarter" idx="13"/>
          </p:nvPr>
        </p:nvSpPr>
        <p:spPr>
          <a:xfrm>
            <a:off x="370565" y="1349229"/>
            <a:ext cx="5544456" cy="4884152"/>
          </a:xfrm>
        </p:spPr>
        <p:txBody>
          <a:bodyPr/>
          <a:lstStyle/>
          <a:p>
            <a:pPr lvl="1"/>
            <a:r>
              <a:rPr lang="en-US" dirty="0"/>
              <a:t>One stop support solution for Open source systems</a:t>
            </a:r>
          </a:p>
          <a:p>
            <a:pPr lvl="1"/>
            <a:r>
              <a:rPr lang="en-US" dirty="0"/>
              <a:t>Covering Design, Build, Deploy, Customize, Operate, Migrate and Upgradation of Open source systems</a:t>
            </a:r>
          </a:p>
          <a:p>
            <a:pPr lvl="1"/>
            <a:endParaRPr lang="en-US" sz="1200" dirty="0"/>
          </a:p>
          <a:p>
            <a:pPr marL="0" indent="0">
              <a:buNone/>
            </a:pPr>
            <a:r>
              <a:rPr lang="en-US" dirty="0"/>
              <a:t> CoE based support : </a:t>
            </a:r>
          </a:p>
          <a:p>
            <a:pPr marL="0" indent="0">
              <a:buNone/>
            </a:pPr>
            <a:endParaRPr lang="en-US" sz="10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7612" y="1601519"/>
            <a:ext cx="5725529" cy="201453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5206" y="4206849"/>
            <a:ext cx="3770339" cy="2287525"/>
          </a:xfrm>
          <a:prstGeom prst="rect">
            <a:avLst/>
          </a:prstGeom>
        </p:spPr>
      </p:pic>
      <p:pic>
        <p:nvPicPr>
          <p:cNvPr id="2" name="Picture 1"/>
          <p:cNvPicPr>
            <a:picLocks noChangeAspect="1"/>
          </p:cNvPicPr>
          <p:nvPr/>
        </p:nvPicPr>
        <p:blipFill rotWithShape="1">
          <a:blip r:embed="rId4"/>
          <a:srcRect l="43675" t="16427" r="3811"/>
          <a:stretch/>
        </p:blipFill>
        <p:spPr>
          <a:xfrm>
            <a:off x="370565" y="3711137"/>
            <a:ext cx="5793392" cy="3030216"/>
          </a:xfrm>
          <a:prstGeom prst="rect">
            <a:avLst/>
          </a:prstGeom>
        </p:spPr>
      </p:pic>
    </p:spTree>
    <p:extLst>
      <p:ext uri="{BB962C8B-B14F-4D97-AF65-F5344CB8AC3E}">
        <p14:creationId xmlns:p14="http://schemas.microsoft.com/office/powerpoint/2010/main" val="2791307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8800" y="437300"/>
            <a:ext cx="3632200" cy="403957"/>
          </a:xfrm>
        </p:spPr>
        <p:txBody>
          <a:bodyPr/>
          <a:lstStyle/>
          <a:p>
            <a:r>
              <a:rPr lang="en-US" dirty="0"/>
              <a:t>ServNet</a:t>
            </a:r>
          </a:p>
        </p:txBody>
      </p:sp>
      <p:sp>
        <p:nvSpPr>
          <p:cNvPr id="4" name="Slide Number Placeholder 3"/>
          <p:cNvSpPr>
            <a:spLocks noGrp="1"/>
          </p:cNvSpPr>
          <p:nvPr>
            <p:ph type="sldNum" sz="quarter" idx="10"/>
          </p:nvPr>
        </p:nvSpPr>
        <p:spPr/>
        <p:txBody>
          <a:bodyPr/>
          <a:lstStyle/>
          <a:p>
            <a:fld id="{CD5A9ACC-F2DE-48A5-B36D-6CEED54F7E47}" type="slidenum">
              <a:rPr lang="en-US" smtClean="0"/>
              <a:t>9</a:t>
            </a:fld>
            <a:endParaRPr lang="en-US" dirty="0"/>
          </a:p>
        </p:txBody>
      </p:sp>
      <p:sp>
        <p:nvSpPr>
          <p:cNvPr id="5" name="Text Placeholder 4"/>
          <p:cNvSpPr>
            <a:spLocks noGrp="1"/>
          </p:cNvSpPr>
          <p:nvPr>
            <p:ph type="body" sz="quarter" idx="12"/>
          </p:nvPr>
        </p:nvSpPr>
        <p:spPr>
          <a:xfrm>
            <a:off x="558799" y="838202"/>
            <a:ext cx="7245797" cy="492125"/>
          </a:xfrm>
        </p:spPr>
        <p:txBody>
          <a:bodyPr/>
          <a:lstStyle/>
          <a:p>
            <a:r>
              <a:rPr lang="en-US" dirty="0"/>
              <a:t>Dedicated Support for Enterprise Networking</a:t>
            </a:r>
          </a:p>
        </p:txBody>
      </p:sp>
      <p:sp>
        <p:nvSpPr>
          <p:cNvPr id="6" name="Text Placeholder 5"/>
          <p:cNvSpPr>
            <a:spLocks noGrp="1"/>
          </p:cNvSpPr>
          <p:nvPr>
            <p:ph type="body" sz="quarter" idx="13"/>
          </p:nvPr>
        </p:nvSpPr>
        <p:spPr>
          <a:xfrm>
            <a:off x="558799" y="1413498"/>
            <a:ext cx="5544456" cy="4669840"/>
          </a:xfrm>
        </p:spPr>
        <p:txBody>
          <a:bodyPr/>
          <a:lstStyle/>
          <a:p>
            <a:pPr marL="0" indent="0">
              <a:buNone/>
            </a:pPr>
            <a:r>
              <a:rPr lang="en-US" dirty="0"/>
              <a:t>ServNet:</a:t>
            </a:r>
          </a:p>
          <a:p>
            <a:pPr marL="0" indent="0">
              <a:buNone/>
            </a:pPr>
            <a:endParaRPr lang="en-US" dirty="0"/>
          </a:p>
          <a:p>
            <a:pPr lvl="1"/>
            <a:r>
              <a:rPr lang="en-US" dirty="0"/>
              <a:t>Enterprise Network support  covering the design, deployment, strengthening, security and operations</a:t>
            </a:r>
          </a:p>
          <a:p>
            <a:pPr marL="0" indent="0">
              <a:buNone/>
            </a:pPr>
            <a:endParaRPr lang="en-US" dirty="0"/>
          </a:p>
        </p:txBody>
      </p:sp>
      <p:sp>
        <p:nvSpPr>
          <p:cNvPr id="9" name="TextBox 8"/>
          <p:cNvSpPr txBox="1"/>
          <p:nvPr/>
        </p:nvSpPr>
        <p:spPr>
          <a:xfrm>
            <a:off x="6161104" y="4946133"/>
            <a:ext cx="2061975" cy="363736"/>
          </a:xfrm>
          <a:prstGeom prst="rect">
            <a:avLst/>
          </a:prstGeom>
          <a:noFill/>
        </p:spPr>
        <p:txBody>
          <a:bodyPr wrap="none" rtlCol="0">
            <a:spAutoFit/>
          </a:bodyPr>
          <a:lstStyle/>
          <a:p>
            <a:r>
              <a:rPr lang="en-US" sz="2000" dirty="0">
                <a:solidFill>
                  <a:schemeClr val="accent1"/>
                </a:solidFill>
              </a:rPr>
              <a:t>Value &amp; Benefits</a:t>
            </a:r>
          </a:p>
        </p:txBody>
      </p:sp>
      <p:sp>
        <p:nvSpPr>
          <p:cNvPr id="10" name="TextBox 9"/>
          <p:cNvSpPr txBox="1"/>
          <p:nvPr/>
        </p:nvSpPr>
        <p:spPr>
          <a:xfrm>
            <a:off x="5947041" y="5375341"/>
            <a:ext cx="5535671" cy="1882567"/>
          </a:xfrm>
          <a:prstGeom prst="rect">
            <a:avLst/>
          </a:prstGeom>
          <a:noFill/>
        </p:spPr>
        <p:txBody>
          <a:bodyPr wrap="square" rtlCol="0">
            <a:spAutoFit/>
          </a:bodyPr>
          <a:lstStyle/>
          <a:p>
            <a:pPr marL="514376" lvl="1" indent="-171458" defTabSz="685835">
              <a:lnSpc>
                <a:spcPct val="90000"/>
              </a:lnSpc>
              <a:spcBef>
                <a:spcPts val="375"/>
              </a:spcBef>
              <a:buFont typeface="Arial" panose="020B0604020202020204" pitchFamily="34" charset="0"/>
              <a:buChar char="•"/>
            </a:pPr>
            <a:r>
              <a:rPr lang="en-US" sz="1400" dirty="0">
                <a:solidFill>
                  <a:srgbClr val="206256"/>
                </a:solidFill>
                <a:latin typeface="+mj-lt"/>
              </a:rPr>
              <a:t>Maximize Uptime</a:t>
            </a:r>
          </a:p>
          <a:p>
            <a:pPr marL="514376" lvl="1" indent="-171458" defTabSz="685835">
              <a:lnSpc>
                <a:spcPct val="90000"/>
              </a:lnSpc>
              <a:spcBef>
                <a:spcPts val="375"/>
              </a:spcBef>
              <a:buFont typeface="Arial" panose="020B0604020202020204" pitchFamily="34" charset="0"/>
              <a:buChar char="•"/>
            </a:pPr>
            <a:r>
              <a:rPr lang="en-US" sz="1400" dirty="0">
                <a:solidFill>
                  <a:srgbClr val="206256"/>
                </a:solidFill>
                <a:latin typeface="+mj-lt"/>
              </a:rPr>
              <a:t>Improve Network Performance</a:t>
            </a:r>
          </a:p>
          <a:p>
            <a:pPr marL="514376" lvl="1" indent="-171458" defTabSz="685835">
              <a:lnSpc>
                <a:spcPct val="90000"/>
              </a:lnSpc>
              <a:spcBef>
                <a:spcPts val="375"/>
              </a:spcBef>
              <a:buFont typeface="Arial" panose="020B0604020202020204" pitchFamily="34" charset="0"/>
              <a:buChar char="•"/>
            </a:pPr>
            <a:r>
              <a:rPr lang="en-US" sz="1400" dirty="0">
                <a:solidFill>
                  <a:srgbClr val="206256"/>
                </a:solidFill>
                <a:latin typeface="+mj-lt"/>
              </a:rPr>
              <a:t>Network Protection</a:t>
            </a:r>
          </a:p>
          <a:p>
            <a:pPr marL="514376" lvl="1" indent="-171458" defTabSz="685835">
              <a:lnSpc>
                <a:spcPct val="90000"/>
              </a:lnSpc>
              <a:spcBef>
                <a:spcPts val="375"/>
              </a:spcBef>
              <a:buFont typeface="Arial" panose="020B0604020202020204" pitchFamily="34" charset="0"/>
              <a:buChar char="•"/>
            </a:pPr>
            <a:r>
              <a:rPr lang="en-US" sz="1400" dirty="0">
                <a:solidFill>
                  <a:srgbClr val="206256"/>
                </a:solidFill>
                <a:latin typeface="+mj-lt"/>
              </a:rPr>
              <a:t>Low Latency &amp; Congestion</a:t>
            </a:r>
          </a:p>
          <a:p>
            <a:pPr marL="514376" lvl="1" indent="-171458" defTabSz="685835">
              <a:lnSpc>
                <a:spcPct val="90000"/>
              </a:lnSpc>
              <a:spcBef>
                <a:spcPts val="375"/>
              </a:spcBef>
              <a:buFont typeface="Arial" panose="020B0604020202020204" pitchFamily="34" charset="0"/>
              <a:buChar char="•"/>
            </a:pPr>
            <a:r>
              <a:rPr lang="en-US" sz="1400" dirty="0">
                <a:solidFill>
                  <a:srgbClr val="206256"/>
                </a:solidFill>
                <a:latin typeface="+mj-lt"/>
              </a:rPr>
              <a:t>Complete Control on Infra</a:t>
            </a:r>
          </a:p>
          <a:p>
            <a:endParaRPr lang="en-US" sz="2000" dirty="0">
              <a:solidFill>
                <a:schemeClr val="accent1"/>
              </a:solidFill>
            </a:endParaRPr>
          </a:p>
          <a:p>
            <a:endParaRPr lang="en-US" sz="2000" dirty="0">
              <a:solidFill>
                <a:schemeClr val="accent1"/>
              </a:solidFill>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6273" y="3187102"/>
            <a:ext cx="3490569" cy="3497045"/>
          </a:xfrm>
          <a:prstGeom prst="rect">
            <a:avLst/>
          </a:prstGeom>
        </p:spPr>
      </p:pic>
      <p:pic>
        <p:nvPicPr>
          <p:cNvPr id="2" name="Picture 1"/>
          <p:cNvPicPr>
            <a:picLocks noChangeAspect="1"/>
          </p:cNvPicPr>
          <p:nvPr/>
        </p:nvPicPr>
        <p:blipFill rotWithShape="1">
          <a:blip r:embed="rId3"/>
          <a:srcRect l="43338" t="20964" r="11138" b="2376"/>
          <a:stretch/>
        </p:blipFill>
        <p:spPr>
          <a:xfrm>
            <a:off x="6103255" y="1757976"/>
            <a:ext cx="5741648" cy="3177649"/>
          </a:xfrm>
          <a:prstGeom prst="rect">
            <a:avLst/>
          </a:prstGeom>
        </p:spPr>
      </p:pic>
      <p:sp>
        <p:nvSpPr>
          <p:cNvPr id="7" name="Rectangle 6"/>
          <p:cNvSpPr/>
          <p:nvPr/>
        </p:nvSpPr>
        <p:spPr>
          <a:xfrm>
            <a:off x="6272710" y="1383732"/>
            <a:ext cx="6096000" cy="677108"/>
          </a:xfrm>
          <a:prstGeom prst="rect">
            <a:avLst/>
          </a:prstGeom>
        </p:spPr>
        <p:txBody>
          <a:bodyPr>
            <a:spAutoFit/>
          </a:bodyPr>
          <a:lstStyle/>
          <a:p>
            <a:r>
              <a:rPr lang="en-US" sz="2000" dirty="0">
                <a:solidFill>
                  <a:schemeClr val="accent1"/>
                </a:solidFill>
              </a:rPr>
              <a:t>CoE based support for :</a:t>
            </a:r>
          </a:p>
          <a:p>
            <a:endParaRPr lang="en-US" dirty="0"/>
          </a:p>
        </p:txBody>
      </p:sp>
    </p:spTree>
    <p:extLst>
      <p:ext uri="{BB962C8B-B14F-4D97-AF65-F5344CB8AC3E}">
        <p14:creationId xmlns:p14="http://schemas.microsoft.com/office/powerpoint/2010/main" val="1180895739"/>
      </p:ext>
    </p:extLst>
  </p:cSld>
  <p:clrMapOvr>
    <a:masterClrMapping/>
  </p:clrMapOvr>
</p:sld>
</file>

<file path=ppt/theme/theme1.xml><?xml version="1.0" encoding="utf-8"?>
<a:theme xmlns:a="http://schemas.openxmlformats.org/drawingml/2006/main" name="Techwave Corporate Template">
  <a:themeElements>
    <a:clrScheme name="Custom 3">
      <a:dk1>
        <a:srgbClr val="0A091B"/>
      </a:dk1>
      <a:lt1>
        <a:srgbClr val="FFFFFF"/>
      </a:lt1>
      <a:dk2>
        <a:srgbClr val="FFFFFF"/>
      </a:dk2>
      <a:lt2>
        <a:srgbClr val="FFFFFF"/>
      </a:lt2>
      <a:accent1>
        <a:srgbClr val="235F54"/>
      </a:accent1>
      <a:accent2>
        <a:srgbClr val="C0C0C8"/>
      </a:accent2>
      <a:accent3>
        <a:srgbClr val="89C800"/>
      </a:accent3>
      <a:accent4>
        <a:srgbClr val="89C800"/>
      </a:accent4>
      <a:accent5>
        <a:srgbClr val="89C800"/>
      </a:accent5>
      <a:accent6>
        <a:srgbClr val="89C800"/>
      </a:accent6>
      <a:hlink>
        <a:srgbClr val="669600"/>
      </a:hlink>
      <a:folHlink>
        <a:srgbClr val="C4FF44"/>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Techwave Corporate Template" id="{AAF20290-BF85-4BFC-9365-C773A23EC6B0}" vid="{5F011E7D-227D-4383-9B80-E7AE106638C6}"/>
    </a:ext>
  </a:extLst>
</a:theme>
</file>

<file path=ppt/theme/theme2.xml><?xml version="1.0" encoding="utf-8"?>
<a:theme xmlns:a="http://schemas.openxmlformats.org/drawingml/2006/main" name="TEAM SLIDES">
  <a:themeElements>
    <a:clrScheme name="Custom 1">
      <a:dk1>
        <a:srgbClr val="000000"/>
      </a:dk1>
      <a:lt1>
        <a:sysClr val="window" lastClr="FFFFFF"/>
      </a:lt1>
      <a:dk2>
        <a:srgbClr val="454551"/>
      </a:dk2>
      <a:lt2>
        <a:srgbClr val="D8D9DC"/>
      </a:lt2>
      <a:accent1>
        <a:srgbClr val="000000"/>
      </a:accent1>
      <a:accent2>
        <a:srgbClr val="141516"/>
      </a:accent2>
      <a:accent3>
        <a:srgbClr val="4EA6DC"/>
      </a:accent3>
      <a:accent4>
        <a:srgbClr val="4775E7"/>
      </a:accent4>
      <a:accent5>
        <a:srgbClr val="8971E1"/>
      </a:accent5>
      <a:accent6>
        <a:srgbClr val="000000"/>
      </a:accent6>
      <a:hlink>
        <a:srgbClr val="6B9F25"/>
      </a:hlink>
      <a:folHlink>
        <a:srgbClr val="8C8C8C"/>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EAM SLIDES">
  <a:themeElements>
    <a:clrScheme name="Custom 1">
      <a:dk1>
        <a:srgbClr val="000000"/>
      </a:dk1>
      <a:lt1>
        <a:sysClr val="window" lastClr="FFFFFF"/>
      </a:lt1>
      <a:dk2>
        <a:srgbClr val="454551"/>
      </a:dk2>
      <a:lt2>
        <a:srgbClr val="D8D9DC"/>
      </a:lt2>
      <a:accent1>
        <a:srgbClr val="000000"/>
      </a:accent1>
      <a:accent2>
        <a:srgbClr val="141516"/>
      </a:accent2>
      <a:accent3>
        <a:srgbClr val="4EA6DC"/>
      </a:accent3>
      <a:accent4>
        <a:srgbClr val="4775E7"/>
      </a:accent4>
      <a:accent5>
        <a:srgbClr val="8971E1"/>
      </a:accent5>
      <a:accent6>
        <a:srgbClr val="000000"/>
      </a:accent6>
      <a:hlink>
        <a:srgbClr val="6B9F25"/>
      </a:hlink>
      <a:folHlink>
        <a:srgbClr val="8C8C8C"/>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Techwave Corporate Template</Template>
  <TotalTime>20958</TotalTime>
  <Words>1668</Words>
  <Application>Microsoft Office PowerPoint</Application>
  <PresentationFormat>Widescreen</PresentationFormat>
  <Paragraphs>448</Paragraphs>
  <Slides>23</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Arial Unicode MS</vt:lpstr>
      <vt:lpstr>Calibri</vt:lpstr>
      <vt:lpstr>Lato Semibold</vt:lpstr>
      <vt:lpstr>Proxima Nova Regular</vt:lpstr>
      <vt:lpstr>Roboto</vt:lpstr>
      <vt:lpstr>Roboto Condensed</vt:lpstr>
      <vt:lpstr>Times</vt:lpstr>
      <vt:lpstr>Times New Roman</vt:lpstr>
      <vt:lpstr>Wingdings</vt:lpstr>
      <vt:lpstr>Techwave Corporate Template</vt:lpstr>
      <vt:lpstr>TEAM SLIDES</vt:lpstr>
      <vt:lpstr>1_TEAM SLIDES</vt:lpstr>
      <vt:lpstr>Service Offerings</vt:lpstr>
      <vt:lpstr>On Cloud, RIMS and DevOps</vt:lpstr>
      <vt:lpstr>Practice Portfolio IMS</vt:lpstr>
      <vt:lpstr>Practice Portfolio IMS</vt:lpstr>
      <vt:lpstr>Value Add</vt:lpstr>
      <vt:lpstr>MonitorInfra</vt:lpstr>
      <vt:lpstr>ServInfra</vt:lpstr>
      <vt:lpstr>ServOpen</vt:lpstr>
      <vt:lpstr>ServNet</vt:lpstr>
      <vt:lpstr>ServStor</vt:lpstr>
      <vt:lpstr>SecureIT</vt:lpstr>
      <vt:lpstr>ServDB</vt:lpstr>
      <vt:lpstr>ServDR</vt:lpstr>
      <vt:lpstr>ServCloud</vt:lpstr>
      <vt:lpstr>Major Types of Migration</vt:lpstr>
      <vt:lpstr>Techwave iMicron Cloud </vt:lpstr>
      <vt:lpstr>Techwave iMicron Value Proposition</vt:lpstr>
      <vt:lpstr>DevOps </vt:lpstr>
      <vt:lpstr>DevOps Engagement Model</vt:lpstr>
      <vt:lpstr>Case Study 1</vt:lpstr>
      <vt:lpstr>Case Study 2</vt:lpstr>
      <vt:lpstr>Our Contacts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Chandra Rao</dc:creator>
  <cp:lastModifiedBy>Ravikiran Joshi Bijumalla</cp:lastModifiedBy>
  <cp:revision>178</cp:revision>
  <dcterms:created xsi:type="dcterms:W3CDTF">2016-02-15T07:27:38Z</dcterms:created>
  <dcterms:modified xsi:type="dcterms:W3CDTF">2019-01-28T11:07:28Z</dcterms:modified>
</cp:coreProperties>
</file>